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33"/>
  </p:notesMasterIdLst>
  <p:sldIdLst>
    <p:sldId id="256" r:id="rId2"/>
    <p:sldId id="257" r:id="rId3"/>
    <p:sldId id="258" r:id="rId4"/>
    <p:sldId id="288" r:id="rId5"/>
    <p:sldId id="261" r:id="rId6"/>
    <p:sldId id="347" r:id="rId7"/>
    <p:sldId id="269" r:id="rId8"/>
    <p:sldId id="270" r:id="rId9"/>
    <p:sldId id="289" r:id="rId10"/>
    <p:sldId id="290" r:id="rId11"/>
    <p:sldId id="272" r:id="rId12"/>
    <p:sldId id="273" r:id="rId13"/>
    <p:sldId id="350" r:id="rId14"/>
    <p:sldId id="287" r:id="rId15"/>
    <p:sldId id="259" r:id="rId16"/>
    <p:sldId id="263" r:id="rId17"/>
    <p:sldId id="348" r:id="rId18"/>
    <p:sldId id="274" r:id="rId19"/>
    <p:sldId id="275" r:id="rId20"/>
    <p:sldId id="276" r:id="rId21"/>
    <p:sldId id="277" r:id="rId22"/>
    <p:sldId id="266" r:id="rId23"/>
    <p:sldId id="260" r:id="rId24"/>
    <p:sldId id="264" r:id="rId25"/>
    <p:sldId id="349" r:id="rId26"/>
    <p:sldId id="278" r:id="rId27"/>
    <p:sldId id="279" r:id="rId28"/>
    <p:sldId id="285" r:id="rId29"/>
    <p:sldId id="286" r:id="rId30"/>
    <p:sldId id="351" r:id="rId31"/>
    <p:sldId id="352" r:id="rId32"/>
  </p:sldIdLst>
  <p:sldSz cx="11879263" cy="6840538"/>
  <p:notesSz cx="6858000" cy="12192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11" d="100"/>
          <a:sy n="111" d="100"/>
        </p:scale>
        <p:origin x="66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1627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98489" rtl="0" eaLnBrk="1" latinLnBrk="0" hangingPunct="1">
      <a:defRPr sz="1179" kern="1200">
        <a:solidFill>
          <a:schemeClr val="tx1"/>
        </a:solidFill>
        <a:latin typeface="+mn-lt"/>
        <a:ea typeface="+mn-ea"/>
        <a:cs typeface="+mn-cs"/>
      </a:defRPr>
    </a:lvl1pPr>
    <a:lvl2pPr marL="449245" algn="l" defTabSz="898489" rtl="0" eaLnBrk="1" latinLnBrk="0" hangingPunct="1">
      <a:defRPr sz="1179" kern="1200">
        <a:solidFill>
          <a:schemeClr val="tx1"/>
        </a:solidFill>
        <a:latin typeface="+mn-lt"/>
        <a:ea typeface="+mn-ea"/>
        <a:cs typeface="+mn-cs"/>
      </a:defRPr>
    </a:lvl2pPr>
    <a:lvl3pPr marL="898489" algn="l" defTabSz="898489" rtl="0" eaLnBrk="1" latinLnBrk="0" hangingPunct="1">
      <a:defRPr sz="1179" kern="1200">
        <a:solidFill>
          <a:schemeClr val="tx1"/>
        </a:solidFill>
        <a:latin typeface="+mn-lt"/>
        <a:ea typeface="+mn-ea"/>
        <a:cs typeface="+mn-cs"/>
      </a:defRPr>
    </a:lvl3pPr>
    <a:lvl4pPr marL="1347734" algn="l" defTabSz="898489" rtl="0" eaLnBrk="1" latinLnBrk="0" hangingPunct="1">
      <a:defRPr sz="1179" kern="1200">
        <a:solidFill>
          <a:schemeClr val="tx1"/>
        </a:solidFill>
        <a:latin typeface="+mn-lt"/>
        <a:ea typeface="+mn-ea"/>
        <a:cs typeface="+mn-cs"/>
      </a:defRPr>
    </a:lvl4pPr>
    <a:lvl5pPr marL="1796979" algn="l" defTabSz="898489" rtl="0" eaLnBrk="1" latinLnBrk="0" hangingPunct="1">
      <a:defRPr sz="1179" kern="1200">
        <a:solidFill>
          <a:schemeClr val="tx1"/>
        </a:solidFill>
        <a:latin typeface="+mn-lt"/>
        <a:ea typeface="+mn-ea"/>
        <a:cs typeface="+mn-cs"/>
      </a:defRPr>
    </a:lvl5pPr>
    <a:lvl6pPr marL="2246224" algn="l" defTabSz="898489" rtl="0" eaLnBrk="1" latinLnBrk="0" hangingPunct="1">
      <a:defRPr sz="1179" kern="1200">
        <a:solidFill>
          <a:schemeClr val="tx1"/>
        </a:solidFill>
        <a:latin typeface="+mn-lt"/>
        <a:ea typeface="+mn-ea"/>
        <a:cs typeface="+mn-cs"/>
      </a:defRPr>
    </a:lvl6pPr>
    <a:lvl7pPr marL="2695468" algn="l" defTabSz="898489" rtl="0" eaLnBrk="1" latinLnBrk="0" hangingPunct="1">
      <a:defRPr sz="1179" kern="1200">
        <a:solidFill>
          <a:schemeClr val="tx1"/>
        </a:solidFill>
        <a:latin typeface="+mn-lt"/>
        <a:ea typeface="+mn-ea"/>
        <a:cs typeface="+mn-cs"/>
      </a:defRPr>
    </a:lvl7pPr>
    <a:lvl8pPr marL="3144713" algn="l" defTabSz="898489" rtl="0" eaLnBrk="1" latinLnBrk="0" hangingPunct="1">
      <a:defRPr sz="1179" kern="1200">
        <a:solidFill>
          <a:schemeClr val="tx1"/>
        </a:solidFill>
        <a:latin typeface="+mn-lt"/>
        <a:ea typeface="+mn-ea"/>
        <a:cs typeface="+mn-cs"/>
      </a:defRPr>
    </a:lvl8pPr>
    <a:lvl9pPr marL="3593958" algn="l" defTabSz="898489" rtl="0" eaLnBrk="1" latinLnBrk="0" hangingPunct="1">
      <a:defRPr sz="117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D2F6E-8CE4-B82D-586B-034C475EA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7AD488-B0C7-2BF4-4593-21D4C07614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DEF4FB-BC14-4005-0DAE-3A8B969BF3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CD704-C68D-19D3-A05E-381A0998D1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5849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31B8B-71FD-758E-99E3-CA0CA006B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B40145-7042-CABC-4F8E-59605D68F6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ABE1F8-4B70-A84B-C5B9-B5BBDB0797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35449-A88C-8DA0-535B-667BF12DED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2805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D2F6E-8CE4-B82D-586B-034C475EA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7AD488-B0C7-2BF4-4593-21D4C07614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DEF4FB-BC14-4005-0DAE-3A8B969BF3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CD704-C68D-19D3-A05E-381A0998D1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584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D2F6E-8CE4-B82D-586B-034C475EA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7AD488-B0C7-2BF4-4593-21D4C07614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DEF4FB-BC14-4005-0DAE-3A8B969BF3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CD704-C68D-19D3-A05E-381A0998D1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584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4908" y="1119505"/>
            <a:ext cx="8909447" cy="2381521"/>
          </a:xfrm>
        </p:spPr>
        <p:txBody>
          <a:bodyPr anchor="b"/>
          <a:lstStyle>
            <a:lvl1pPr algn="ctr">
              <a:defRPr sz="584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4908" y="3592866"/>
            <a:ext cx="8909447" cy="1651546"/>
          </a:xfrm>
        </p:spPr>
        <p:txBody>
          <a:bodyPr/>
          <a:lstStyle>
            <a:lvl1pPr marL="0" indent="0" algn="ctr">
              <a:buNone/>
              <a:defRPr sz="2338"/>
            </a:lvl1pPr>
            <a:lvl2pPr marL="445450" indent="0" algn="ctr">
              <a:buNone/>
              <a:defRPr sz="1949"/>
            </a:lvl2pPr>
            <a:lvl3pPr marL="890900" indent="0" algn="ctr">
              <a:buNone/>
              <a:defRPr sz="1754"/>
            </a:lvl3pPr>
            <a:lvl4pPr marL="1336350" indent="0" algn="ctr">
              <a:buNone/>
              <a:defRPr sz="1559"/>
            </a:lvl4pPr>
            <a:lvl5pPr marL="1781800" indent="0" algn="ctr">
              <a:buNone/>
              <a:defRPr sz="1559"/>
            </a:lvl5pPr>
            <a:lvl6pPr marL="2227250" indent="0" algn="ctr">
              <a:buNone/>
              <a:defRPr sz="1559"/>
            </a:lvl6pPr>
            <a:lvl7pPr marL="2672700" indent="0" algn="ctr">
              <a:buNone/>
              <a:defRPr sz="1559"/>
            </a:lvl7pPr>
            <a:lvl8pPr marL="3118150" indent="0" algn="ctr">
              <a:buNone/>
              <a:defRPr sz="1559"/>
            </a:lvl8pPr>
            <a:lvl9pPr marL="3563600" indent="0" algn="ctr">
              <a:buNone/>
              <a:defRPr sz="155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30102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96836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01098" y="364195"/>
            <a:ext cx="2561466" cy="579704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6700" y="364195"/>
            <a:ext cx="7535907" cy="57970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00407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8952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4228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512" y="1705385"/>
            <a:ext cx="10245864" cy="2845473"/>
          </a:xfrm>
        </p:spPr>
        <p:txBody>
          <a:bodyPr anchor="b"/>
          <a:lstStyle>
            <a:lvl1pPr>
              <a:defRPr sz="584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512" y="4577778"/>
            <a:ext cx="10245864" cy="1496367"/>
          </a:xfrm>
        </p:spPr>
        <p:txBody>
          <a:bodyPr/>
          <a:lstStyle>
            <a:lvl1pPr marL="0" indent="0">
              <a:buNone/>
              <a:defRPr sz="2338">
                <a:solidFill>
                  <a:schemeClr val="tx1">
                    <a:tint val="75000"/>
                  </a:schemeClr>
                </a:solidFill>
              </a:defRPr>
            </a:lvl1pPr>
            <a:lvl2pPr marL="445450" indent="0">
              <a:buNone/>
              <a:defRPr sz="1949">
                <a:solidFill>
                  <a:schemeClr val="tx1">
                    <a:tint val="75000"/>
                  </a:schemeClr>
                </a:solidFill>
              </a:defRPr>
            </a:lvl2pPr>
            <a:lvl3pPr marL="890900" indent="0">
              <a:buNone/>
              <a:defRPr sz="1754">
                <a:solidFill>
                  <a:schemeClr val="tx1">
                    <a:tint val="75000"/>
                  </a:schemeClr>
                </a:solidFill>
              </a:defRPr>
            </a:lvl3pPr>
            <a:lvl4pPr marL="133635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4pPr>
            <a:lvl5pPr marL="178180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5pPr>
            <a:lvl6pPr marL="222725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6pPr>
            <a:lvl7pPr marL="267270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7pPr>
            <a:lvl8pPr marL="311815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8pPr>
            <a:lvl9pPr marL="356360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02920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6699" y="1820976"/>
            <a:ext cx="5048687" cy="43402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3877" y="1820976"/>
            <a:ext cx="5048687" cy="43402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34452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247" y="364196"/>
            <a:ext cx="10245864" cy="1322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247" y="1676882"/>
            <a:ext cx="5025485" cy="821814"/>
          </a:xfrm>
        </p:spPr>
        <p:txBody>
          <a:bodyPr anchor="b"/>
          <a:lstStyle>
            <a:lvl1pPr marL="0" indent="0">
              <a:buNone/>
              <a:defRPr sz="2338" b="1"/>
            </a:lvl1pPr>
            <a:lvl2pPr marL="445450" indent="0">
              <a:buNone/>
              <a:defRPr sz="1949" b="1"/>
            </a:lvl2pPr>
            <a:lvl3pPr marL="890900" indent="0">
              <a:buNone/>
              <a:defRPr sz="1754" b="1"/>
            </a:lvl3pPr>
            <a:lvl4pPr marL="1336350" indent="0">
              <a:buNone/>
              <a:defRPr sz="1559" b="1"/>
            </a:lvl4pPr>
            <a:lvl5pPr marL="1781800" indent="0">
              <a:buNone/>
              <a:defRPr sz="1559" b="1"/>
            </a:lvl5pPr>
            <a:lvl6pPr marL="2227250" indent="0">
              <a:buNone/>
              <a:defRPr sz="1559" b="1"/>
            </a:lvl6pPr>
            <a:lvl7pPr marL="2672700" indent="0">
              <a:buNone/>
              <a:defRPr sz="1559" b="1"/>
            </a:lvl7pPr>
            <a:lvl8pPr marL="3118150" indent="0">
              <a:buNone/>
              <a:defRPr sz="1559" b="1"/>
            </a:lvl8pPr>
            <a:lvl9pPr marL="3563600" indent="0">
              <a:buNone/>
              <a:defRPr sz="155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8247" y="2498697"/>
            <a:ext cx="5025485" cy="36752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13877" y="1676882"/>
            <a:ext cx="5050234" cy="821814"/>
          </a:xfrm>
        </p:spPr>
        <p:txBody>
          <a:bodyPr anchor="b"/>
          <a:lstStyle>
            <a:lvl1pPr marL="0" indent="0">
              <a:buNone/>
              <a:defRPr sz="2338" b="1"/>
            </a:lvl1pPr>
            <a:lvl2pPr marL="445450" indent="0">
              <a:buNone/>
              <a:defRPr sz="1949" b="1"/>
            </a:lvl2pPr>
            <a:lvl3pPr marL="890900" indent="0">
              <a:buNone/>
              <a:defRPr sz="1754" b="1"/>
            </a:lvl3pPr>
            <a:lvl4pPr marL="1336350" indent="0">
              <a:buNone/>
              <a:defRPr sz="1559" b="1"/>
            </a:lvl4pPr>
            <a:lvl5pPr marL="1781800" indent="0">
              <a:buNone/>
              <a:defRPr sz="1559" b="1"/>
            </a:lvl5pPr>
            <a:lvl6pPr marL="2227250" indent="0">
              <a:buNone/>
              <a:defRPr sz="1559" b="1"/>
            </a:lvl6pPr>
            <a:lvl7pPr marL="2672700" indent="0">
              <a:buNone/>
              <a:defRPr sz="1559" b="1"/>
            </a:lvl7pPr>
            <a:lvl8pPr marL="3118150" indent="0">
              <a:buNone/>
              <a:defRPr sz="1559" b="1"/>
            </a:lvl8pPr>
            <a:lvl9pPr marL="3563600" indent="0">
              <a:buNone/>
              <a:defRPr sz="155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13877" y="2498697"/>
            <a:ext cx="5050234" cy="36752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37731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02917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58974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247" y="456036"/>
            <a:ext cx="3831371" cy="1596126"/>
          </a:xfrm>
        </p:spPr>
        <p:txBody>
          <a:bodyPr anchor="b"/>
          <a:lstStyle>
            <a:lvl1pPr>
              <a:defRPr sz="311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0234" y="984911"/>
            <a:ext cx="6013877" cy="4861216"/>
          </a:xfrm>
        </p:spPr>
        <p:txBody>
          <a:bodyPr/>
          <a:lstStyle>
            <a:lvl1pPr>
              <a:defRPr sz="3118"/>
            </a:lvl1pPr>
            <a:lvl2pPr>
              <a:defRPr sz="2728"/>
            </a:lvl2pPr>
            <a:lvl3pPr>
              <a:defRPr sz="2338"/>
            </a:lvl3pPr>
            <a:lvl4pPr>
              <a:defRPr sz="1949"/>
            </a:lvl4pPr>
            <a:lvl5pPr>
              <a:defRPr sz="1949"/>
            </a:lvl5pPr>
            <a:lvl6pPr>
              <a:defRPr sz="1949"/>
            </a:lvl6pPr>
            <a:lvl7pPr>
              <a:defRPr sz="1949"/>
            </a:lvl7pPr>
            <a:lvl8pPr>
              <a:defRPr sz="1949"/>
            </a:lvl8pPr>
            <a:lvl9pPr>
              <a:defRPr sz="194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247" y="2052161"/>
            <a:ext cx="3831371" cy="3801883"/>
          </a:xfrm>
        </p:spPr>
        <p:txBody>
          <a:bodyPr/>
          <a:lstStyle>
            <a:lvl1pPr marL="0" indent="0">
              <a:buNone/>
              <a:defRPr sz="1559"/>
            </a:lvl1pPr>
            <a:lvl2pPr marL="445450" indent="0">
              <a:buNone/>
              <a:defRPr sz="1364"/>
            </a:lvl2pPr>
            <a:lvl3pPr marL="890900" indent="0">
              <a:buNone/>
              <a:defRPr sz="1169"/>
            </a:lvl3pPr>
            <a:lvl4pPr marL="1336350" indent="0">
              <a:buNone/>
              <a:defRPr sz="974"/>
            </a:lvl4pPr>
            <a:lvl5pPr marL="1781800" indent="0">
              <a:buNone/>
              <a:defRPr sz="974"/>
            </a:lvl5pPr>
            <a:lvl6pPr marL="2227250" indent="0">
              <a:buNone/>
              <a:defRPr sz="974"/>
            </a:lvl6pPr>
            <a:lvl7pPr marL="2672700" indent="0">
              <a:buNone/>
              <a:defRPr sz="974"/>
            </a:lvl7pPr>
            <a:lvl8pPr marL="3118150" indent="0">
              <a:buNone/>
              <a:defRPr sz="974"/>
            </a:lvl8pPr>
            <a:lvl9pPr marL="3563600" indent="0">
              <a:buNone/>
              <a:defRPr sz="97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5200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247" y="456036"/>
            <a:ext cx="3831371" cy="1596126"/>
          </a:xfrm>
        </p:spPr>
        <p:txBody>
          <a:bodyPr anchor="b"/>
          <a:lstStyle>
            <a:lvl1pPr>
              <a:defRPr sz="311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50234" y="984911"/>
            <a:ext cx="6013877" cy="4861216"/>
          </a:xfrm>
        </p:spPr>
        <p:txBody>
          <a:bodyPr anchor="t"/>
          <a:lstStyle>
            <a:lvl1pPr marL="0" indent="0">
              <a:buNone/>
              <a:defRPr sz="3118"/>
            </a:lvl1pPr>
            <a:lvl2pPr marL="445450" indent="0">
              <a:buNone/>
              <a:defRPr sz="2728"/>
            </a:lvl2pPr>
            <a:lvl3pPr marL="890900" indent="0">
              <a:buNone/>
              <a:defRPr sz="2338"/>
            </a:lvl3pPr>
            <a:lvl4pPr marL="1336350" indent="0">
              <a:buNone/>
              <a:defRPr sz="1949"/>
            </a:lvl4pPr>
            <a:lvl5pPr marL="1781800" indent="0">
              <a:buNone/>
              <a:defRPr sz="1949"/>
            </a:lvl5pPr>
            <a:lvl6pPr marL="2227250" indent="0">
              <a:buNone/>
              <a:defRPr sz="1949"/>
            </a:lvl6pPr>
            <a:lvl7pPr marL="2672700" indent="0">
              <a:buNone/>
              <a:defRPr sz="1949"/>
            </a:lvl7pPr>
            <a:lvl8pPr marL="3118150" indent="0">
              <a:buNone/>
              <a:defRPr sz="1949"/>
            </a:lvl8pPr>
            <a:lvl9pPr marL="3563600" indent="0">
              <a:buNone/>
              <a:defRPr sz="194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247" y="2052161"/>
            <a:ext cx="3831371" cy="3801883"/>
          </a:xfrm>
        </p:spPr>
        <p:txBody>
          <a:bodyPr/>
          <a:lstStyle>
            <a:lvl1pPr marL="0" indent="0">
              <a:buNone/>
              <a:defRPr sz="1559"/>
            </a:lvl1pPr>
            <a:lvl2pPr marL="445450" indent="0">
              <a:buNone/>
              <a:defRPr sz="1364"/>
            </a:lvl2pPr>
            <a:lvl3pPr marL="890900" indent="0">
              <a:buNone/>
              <a:defRPr sz="1169"/>
            </a:lvl3pPr>
            <a:lvl4pPr marL="1336350" indent="0">
              <a:buNone/>
              <a:defRPr sz="974"/>
            </a:lvl4pPr>
            <a:lvl5pPr marL="1781800" indent="0">
              <a:buNone/>
              <a:defRPr sz="974"/>
            </a:lvl5pPr>
            <a:lvl6pPr marL="2227250" indent="0">
              <a:buNone/>
              <a:defRPr sz="974"/>
            </a:lvl6pPr>
            <a:lvl7pPr marL="2672700" indent="0">
              <a:buNone/>
              <a:defRPr sz="974"/>
            </a:lvl7pPr>
            <a:lvl8pPr marL="3118150" indent="0">
              <a:buNone/>
              <a:defRPr sz="974"/>
            </a:lvl8pPr>
            <a:lvl9pPr marL="3563600" indent="0">
              <a:buNone/>
              <a:defRPr sz="97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5662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6700" y="364196"/>
            <a:ext cx="10245864" cy="1322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6700" y="1820976"/>
            <a:ext cx="10245864" cy="4340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6699" y="6340166"/>
            <a:ext cx="2672834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35006" y="6340166"/>
            <a:ext cx="4009251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9730" y="6340166"/>
            <a:ext cx="2672834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045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sldNum="0" hdr="0" ftr="0" dt="0"/>
  <p:txStyles>
    <p:titleStyle>
      <a:lvl1pPr algn="l" defTabSz="890900" rtl="0" eaLnBrk="1" latinLnBrk="0" hangingPunct="1">
        <a:lnSpc>
          <a:spcPct val="90000"/>
        </a:lnSpc>
        <a:spcBef>
          <a:spcPct val="0"/>
        </a:spcBef>
        <a:buNone/>
        <a:defRPr sz="428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2725" indent="-222725" algn="l" defTabSz="890900" rtl="0" eaLnBrk="1" latinLnBrk="0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2728" kern="1200">
          <a:solidFill>
            <a:schemeClr val="tx1"/>
          </a:solidFill>
          <a:latin typeface="+mn-lt"/>
          <a:ea typeface="+mn-ea"/>
          <a:cs typeface="+mn-cs"/>
        </a:defRPr>
      </a:lvl1pPr>
      <a:lvl2pPr marL="668175" indent="-222725" algn="l" defTabSz="890900" rtl="0" eaLnBrk="1" latinLnBrk="0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13625" indent="-222725" algn="l" defTabSz="890900" rtl="0" eaLnBrk="1" latinLnBrk="0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3pPr>
      <a:lvl4pPr marL="1559075" indent="-222725" algn="l" defTabSz="890900" rtl="0" eaLnBrk="1" latinLnBrk="0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4pPr>
      <a:lvl5pPr marL="2004525" indent="-222725" algn="l" defTabSz="890900" rtl="0" eaLnBrk="1" latinLnBrk="0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5pPr>
      <a:lvl6pPr marL="2449975" indent="-222725" algn="l" defTabSz="890900" rtl="0" eaLnBrk="1" latinLnBrk="0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6pPr>
      <a:lvl7pPr marL="2895425" indent="-222725" algn="l" defTabSz="890900" rtl="0" eaLnBrk="1" latinLnBrk="0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7pPr>
      <a:lvl8pPr marL="3340875" indent="-222725" algn="l" defTabSz="890900" rtl="0" eaLnBrk="1" latinLnBrk="0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8pPr>
      <a:lvl9pPr marL="3786325" indent="-222725" algn="l" defTabSz="890900" rtl="0" eaLnBrk="1" latinLnBrk="0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0900" rtl="0" eaLnBrk="1" latinLnBrk="0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1pPr>
      <a:lvl2pPr marL="445450" algn="l" defTabSz="890900" rtl="0" eaLnBrk="1" latinLnBrk="0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2pPr>
      <a:lvl3pPr marL="890900" algn="l" defTabSz="890900" rtl="0" eaLnBrk="1" latinLnBrk="0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3pPr>
      <a:lvl4pPr marL="1336350" algn="l" defTabSz="890900" rtl="0" eaLnBrk="1" latinLnBrk="0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4pPr>
      <a:lvl5pPr marL="1781800" algn="l" defTabSz="890900" rtl="0" eaLnBrk="1" latinLnBrk="0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5pPr>
      <a:lvl6pPr marL="2227250" algn="l" defTabSz="890900" rtl="0" eaLnBrk="1" latinLnBrk="0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6pPr>
      <a:lvl7pPr marL="2672700" algn="l" defTabSz="890900" rtl="0" eaLnBrk="1" latinLnBrk="0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7pPr>
      <a:lvl8pPr marL="3118150" algn="l" defTabSz="890900" rtl="0" eaLnBrk="1" latinLnBrk="0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8pPr>
      <a:lvl9pPr marL="3563600" algn="l" defTabSz="890900" rtl="0" eaLnBrk="1" latinLnBrk="0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3" Type="http://schemas.openxmlformats.org/officeDocument/2006/relationships/image" Target="../media/image1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4.png"/><Relationship Id="rId15" Type="http://schemas.openxmlformats.org/officeDocument/2006/relationships/image" Target="../media/image127.png"/><Relationship Id="rId10" Type="http://schemas.openxmlformats.org/officeDocument/2006/relationships/image" Target="../media/image122.png"/><Relationship Id="rId4" Type="http://schemas.openxmlformats.org/officeDocument/2006/relationships/image" Target="../media/image13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4.png"/><Relationship Id="rId18" Type="http://schemas.openxmlformats.org/officeDocument/2006/relationships/image" Target="../media/image139.png"/><Relationship Id="rId3" Type="http://schemas.openxmlformats.org/officeDocument/2006/relationships/image" Target="../media/image88.png"/><Relationship Id="rId21" Type="http://schemas.openxmlformats.org/officeDocument/2006/relationships/image" Target="../media/image142.png"/><Relationship Id="rId7" Type="http://schemas.openxmlformats.org/officeDocument/2006/relationships/image" Target="../media/image129.png"/><Relationship Id="rId12" Type="http://schemas.openxmlformats.org/officeDocument/2006/relationships/image" Target="../media/image133.png"/><Relationship Id="rId17" Type="http://schemas.openxmlformats.org/officeDocument/2006/relationships/image" Target="../media/image138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37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8.png"/><Relationship Id="rId11" Type="http://schemas.openxmlformats.org/officeDocument/2006/relationships/image" Target="../media/image132.png"/><Relationship Id="rId5" Type="http://schemas.openxmlformats.org/officeDocument/2006/relationships/image" Target="../media/image90.png"/><Relationship Id="rId15" Type="http://schemas.openxmlformats.org/officeDocument/2006/relationships/image" Target="../media/image136.png"/><Relationship Id="rId10" Type="http://schemas.openxmlformats.org/officeDocument/2006/relationships/image" Target="../media/image131.png"/><Relationship Id="rId19" Type="http://schemas.openxmlformats.org/officeDocument/2006/relationships/image" Target="../media/image140.png"/><Relationship Id="rId4" Type="http://schemas.openxmlformats.org/officeDocument/2006/relationships/image" Target="../media/image89.png"/><Relationship Id="rId9" Type="http://schemas.openxmlformats.org/officeDocument/2006/relationships/image" Target="../media/image92.png"/><Relationship Id="rId14" Type="http://schemas.openxmlformats.org/officeDocument/2006/relationships/image" Target="../media/image1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18" Type="http://schemas.openxmlformats.org/officeDocument/2006/relationships/image" Target="../media/image154.png"/><Relationship Id="rId3" Type="http://schemas.openxmlformats.org/officeDocument/2006/relationships/image" Target="../media/image103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17" Type="http://schemas.openxmlformats.org/officeDocument/2006/relationships/image" Target="../media/image14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53.png"/><Relationship Id="rId20" Type="http://schemas.openxmlformats.org/officeDocument/2006/relationships/image" Target="../media/image15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5.png"/><Relationship Id="rId11" Type="http://schemas.openxmlformats.org/officeDocument/2006/relationships/image" Target="../media/image148.png"/><Relationship Id="rId5" Type="http://schemas.openxmlformats.org/officeDocument/2006/relationships/image" Target="../media/image143.png"/><Relationship Id="rId15" Type="http://schemas.openxmlformats.org/officeDocument/2006/relationships/image" Target="../media/image152.png"/><Relationship Id="rId10" Type="http://schemas.openxmlformats.org/officeDocument/2006/relationships/image" Target="../media/image147.png"/><Relationship Id="rId19" Type="http://schemas.openxmlformats.org/officeDocument/2006/relationships/image" Target="../media/image155.png"/><Relationship Id="rId4" Type="http://schemas.openxmlformats.org/officeDocument/2006/relationships/image" Target="../media/image89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5" Type="http://schemas.openxmlformats.org/officeDocument/2006/relationships/image" Target="../media/image170.pn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Relationship Id="rId14" Type="http://schemas.openxmlformats.org/officeDocument/2006/relationships/image" Target="../media/image16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70.png"/><Relationship Id="rId3" Type="http://schemas.openxmlformats.org/officeDocument/2006/relationships/image" Target="../media/image1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5" Type="http://schemas.openxmlformats.org/officeDocument/2006/relationships/image" Target="../media/image180.png"/><Relationship Id="rId10" Type="http://schemas.openxmlformats.org/officeDocument/2006/relationships/image" Target="../media/image176.png"/><Relationship Id="rId4" Type="http://schemas.openxmlformats.org/officeDocument/2006/relationships/image" Target="../media/image67.png"/><Relationship Id="rId9" Type="http://schemas.openxmlformats.org/officeDocument/2006/relationships/image" Target="../media/image175.png"/><Relationship Id="rId14" Type="http://schemas.openxmlformats.org/officeDocument/2006/relationships/image" Target="../media/image17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88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10" Type="http://schemas.openxmlformats.org/officeDocument/2006/relationships/image" Target="../media/image102.png"/><Relationship Id="rId4" Type="http://schemas.openxmlformats.org/officeDocument/2006/relationships/image" Target="../media/image89.png"/><Relationship Id="rId9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93.png"/><Relationship Id="rId3" Type="http://schemas.openxmlformats.org/officeDocument/2006/relationships/image" Target="../media/image103.png"/><Relationship Id="rId7" Type="http://schemas.openxmlformats.org/officeDocument/2006/relationships/image" Target="../media/image189.png"/><Relationship Id="rId12" Type="http://schemas.openxmlformats.org/officeDocument/2006/relationships/image" Target="../media/image192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9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8.png"/><Relationship Id="rId11" Type="http://schemas.openxmlformats.org/officeDocument/2006/relationships/image" Target="../media/image191.png"/><Relationship Id="rId5" Type="http://schemas.openxmlformats.org/officeDocument/2006/relationships/image" Target="../media/image187.png"/><Relationship Id="rId15" Type="http://schemas.openxmlformats.org/officeDocument/2006/relationships/image" Target="../media/image195.png"/><Relationship Id="rId10" Type="http://schemas.openxmlformats.org/officeDocument/2006/relationships/image" Target="../media/image182.png"/><Relationship Id="rId4" Type="http://schemas.openxmlformats.org/officeDocument/2006/relationships/image" Target="../media/image89.png"/><Relationship Id="rId9" Type="http://schemas.openxmlformats.org/officeDocument/2006/relationships/image" Target="../media/image190.png"/><Relationship Id="rId14" Type="http://schemas.openxmlformats.org/officeDocument/2006/relationships/image" Target="../media/image19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18" Type="http://schemas.openxmlformats.org/officeDocument/2006/relationships/image" Target="../media/image208.png"/><Relationship Id="rId26" Type="http://schemas.openxmlformats.org/officeDocument/2006/relationships/image" Target="../media/image216.png"/><Relationship Id="rId3" Type="http://schemas.openxmlformats.org/officeDocument/2006/relationships/image" Target="../media/image88.png"/><Relationship Id="rId21" Type="http://schemas.openxmlformats.org/officeDocument/2006/relationships/image" Target="../media/image211.png"/><Relationship Id="rId7" Type="http://schemas.openxmlformats.org/officeDocument/2006/relationships/image" Target="../media/image197.png"/><Relationship Id="rId12" Type="http://schemas.openxmlformats.org/officeDocument/2006/relationships/image" Target="../media/image202.png"/><Relationship Id="rId17" Type="http://schemas.openxmlformats.org/officeDocument/2006/relationships/image" Target="../media/image207.png"/><Relationship Id="rId25" Type="http://schemas.openxmlformats.org/officeDocument/2006/relationships/image" Target="../media/image215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206.png"/><Relationship Id="rId20" Type="http://schemas.openxmlformats.org/officeDocument/2006/relationships/image" Target="../media/image210.png"/><Relationship Id="rId29" Type="http://schemas.openxmlformats.org/officeDocument/2006/relationships/image" Target="../media/image2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4.png"/><Relationship Id="rId11" Type="http://schemas.openxmlformats.org/officeDocument/2006/relationships/image" Target="../media/image201.png"/><Relationship Id="rId24" Type="http://schemas.openxmlformats.org/officeDocument/2006/relationships/image" Target="../media/image214.png"/><Relationship Id="rId32" Type="http://schemas.openxmlformats.org/officeDocument/2006/relationships/image" Target="../media/image102.png"/><Relationship Id="rId5" Type="http://schemas.openxmlformats.org/officeDocument/2006/relationships/image" Target="../media/image183.png"/><Relationship Id="rId15" Type="http://schemas.openxmlformats.org/officeDocument/2006/relationships/image" Target="../media/image205.png"/><Relationship Id="rId23" Type="http://schemas.openxmlformats.org/officeDocument/2006/relationships/image" Target="../media/image213.png"/><Relationship Id="rId28" Type="http://schemas.openxmlformats.org/officeDocument/2006/relationships/image" Target="../media/image218.png"/><Relationship Id="rId10" Type="http://schemas.openxmlformats.org/officeDocument/2006/relationships/image" Target="../media/image200.png"/><Relationship Id="rId19" Type="http://schemas.openxmlformats.org/officeDocument/2006/relationships/image" Target="../media/image209.png"/><Relationship Id="rId31" Type="http://schemas.openxmlformats.org/officeDocument/2006/relationships/image" Target="../media/image101.png"/><Relationship Id="rId4" Type="http://schemas.openxmlformats.org/officeDocument/2006/relationships/image" Target="../media/image89.png"/><Relationship Id="rId9" Type="http://schemas.openxmlformats.org/officeDocument/2006/relationships/image" Target="../media/image199.png"/><Relationship Id="rId14" Type="http://schemas.openxmlformats.org/officeDocument/2006/relationships/image" Target="../media/image204.png"/><Relationship Id="rId22" Type="http://schemas.openxmlformats.org/officeDocument/2006/relationships/image" Target="../media/image212.png"/><Relationship Id="rId27" Type="http://schemas.openxmlformats.org/officeDocument/2006/relationships/image" Target="../media/image217.png"/><Relationship Id="rId30" Type="http://schemas.openxmlformats.org/officeDocument/2006/relationships/image" Target="../media/image2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13" Type="http://schemas.openxmlformats.org/officeDocument/2006/relationships/image" Target="../media/image229.png"/><Relationship Id="rId3" Type="http://schemas.openxmlformats.org/officeDocument/2006/relationships/image" Target="../media/image221.png"/><Relationship Id="rId7" Type="http://schemas.openxmlformats.org/officeDocument/2006/relationships/image" Target="../media/image223.png"/><Relationship Id="rId12" Type="http://schemas.openxmlformats.org/officeDocument/2006/relationships/image" Target="../media/image2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5.png"/><Relationship Id="rId11" Type="http://schemas.openxmlformats.org/officeDocument/2006/relationships/image" Target="../media/image227.png"/><Relationship Id="rId5" Type="http://schemas.openxmlformats.org/officeDocument/2006/relationships/image" Target="../media/image222.png"/><Relationship Id="rId10" Type="http://schemas.openxmlformats.org/officeDocument/2006/relationships/image" Target="../media/image226.png"/><Relationship Id="rId4" Type="http://schemas.openxmlformats.org/officeDocument/2006/relationships/image" Target="../media/image89.png"/><Relationship Id="rId9" Type="http://schemas.openxmlformats.org/officeDocument/2006/relationships/image" Target="../media/image2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39.png"/><Relationship Id="rId18" Type="http://schemas.openxmlformats.org/officeDocument/2006/relationships/image" Target="../media/image244.png"/><Relationship Id="rId3" Type="http://schemas.openxmlformats.org/officeDocument/2006/relationships/image" Target="../media/image230.png"/><Relationship Id="rId21" Type="http://schemas.openxmlformats.org/officeDocument/2006/relationships/image" Target="../media/image247.png"/><Relationship Id="rId7" Type="http://schemas.openxmlformats.org/officeDocument/2006/relationships/image" Target="../media/image233.png"/><Relationship Id="rId12" Type="http://schemas.openxmlformats.org/officeDocument/2006/relationships/image" Target="../media/image238.png"/><Relationship Id="rId17" Type="http://schemas.openxmlformats.org/officeDocument/2006/relationships/image" Target="../media/image243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42.png"/><Relationship Id="rId20" Type="http://schemas.openxmlformats.org/officeDocument/2006/relationships/image" Target="../media/image2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2.png"/><Relationship Id="rId11" Type="http://schemas.openxmlformats.org/officeDocument/2006/relationships/image" Target="../media/image237.png"/><Relationship Id="rId5" Type="http://schemas.openxmlformats.org/officeDocument/2006/relationships/image" Target="../media/image89.png"/><Relationship Id="rId15" Type="http://schemas.openxmlformats.org/officeDocument/2006/relationships/image" Target="../media/image241.png"/><Relationship Id="rId10" Type="http://schemas.openxmlformats.org/officeDocument/2006/relationships/image" Target="../media/image236.png"/><Relationship Id="rId19" Type="http://schemas.openxmlformats.org/officeDocument/2006/relationships/image" Target="../media/image245.png"/><Relationship Id="rId4" Type="http://schemas.openxmlformats.org/officeDocument/2006/relationships/image" Target="../media/image231.png"/><Relationship Id="rId9" Type="http://schemas.openxmlformats.org/officeDocument/2006/relationships/image" Target="../media/image235.png"/><Relationship Id="rId14" Type="http://schemas.openxmlformats.org/officeDocument/2006/relationships/image" Target="../media/image2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13" Type="http://schemas.openxmlformats.org/officeDocument/2006/relationships/image" Target="../media/image256.png"/><Relationship Id="rId18" Type="http://schemas.openxmlformats.org/officeDocument/2006/relationships/image" Target="../media/image261.png"/><Relationship Id="rId3" Type="http://schemas.openxmlformats.org/officeDocument/2006/relationships/image" Target="../media/image1.png"/><Relationship Id="rId21" Type="http://schemas.openxmlformats.org/officeDocument/2006/relationships/image" Target="../media/image264.png"/><Relationship Id="rId7" Type="http://schemas.openxmlformats.org/officeDocument/2006/relationships/image" Target="../media/image250.png"/><Relationship Id="rId12" Type="http://schemas.openxmlformats.org/officeDocument/2006/relationships/image" Target="../media/image255.png"/><Relationship Id="rId17" Type="http://schemas.openxmlformats.org/officeDocument/2006/relationships/image" Target="../media/image260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59.png"/><Relationship Id="rId20" Type="http://schemas.openxmlformats.org/officeDocument/2006/relationships/image" Target="../media/image26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9.png"/><Relationship Id="rId11" Type="http://schemas.openxmlformats.org/officeDocument/2006/relationships/image" Target="../media/image254.png"/><Relationship Id="rId5" Type="http://schemas.openxmlformats.org/officeDocument/2006/relationships/image" Target="../media/image248.png"/><Relationship Id="rId15" Type="http://schemas.openxmlformats.org/officeDocument/2006/relationships/image" Target="../media/image258.png"/><Relationship Id="rId10" Type="http://schemas.openxmlformats.org/officeDocument/2006/relationships/image" Target="../media/image253.png"/><Relationship Id="rId19" Type="http://schemas.openxmlformats.org/officeDocument/2006/relationships/image" Target="../media/image262.png"/><Relationship Id="rId4" Type="http://schemas.openxmlformats.org/officeDocument/2006/relationships/image" Target="../media/image67.png"/><Relationship Id="rId9" Type="http://schemas.openxmlformats.org/officeDocument/2006/relationships/image" Target="../media/image252.png"/><Relationship Id="rId14" Type="http://schemas.openxmlformats.org/officeDocument/2006/relationships/image" Target="../media/image25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275.png"/><Relationship Id="rId3" Type="http://schemas.openxmlformats.org/officeDocument/2006/relationships/image" Target="../media/image265.png"/><Relationship Id="rId7" Type="http://schemas.openxmlformats.org/officeDocument/2006/relationships/image" Target="../media/image269.png"/><Relationship Id="rId12" Type="http://schemas.openxmlformats.org/officeDocument/2006/relationships/image" Target="../media/image27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8.png"/><Relationship Id="rId11" Type="http://schemas.openxmlformats.org/officeDocument/2006/relationships/image" Target="../media/image273.png"/><Relationship Id="rId5" Type="http://schemas.openxmlformats.org/officeDocument/2006/relationships/image" Target="../media/image267.png"/><Relationship Id="rId15" Type="http://schemas.openxmlformats.org/officeDocument/2006/relationships/image" Target="../media/image277.png"/><Relationship Id="rId10" Type="http://schemas.openxmlformats.org/officeDocument/2006/relationships/image" Target="../media/image272.png"/><Relationship Id="rId4" Type="http://schemas.openxmlformats.org/officeDocument/2006/relationships/image" Target="../media/image266.png"/><Relationship Id="rId9" Type="http://schemas.openxmlformats.org/officeDocument/2006/relationships/image" Target="../media/image271.png"/><Relationship Id="rId14" Type="http://schemas.openxmlformats.org/officeDocument/2006/relationships/image" Target="../media/image2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13" Type="http://schemas.openxmlformats.org/officeDocument/2006/relationships/image" Target="../media/image285.png"/><Relationship Id="rId3" Type="http://schemas.openxmlformats.org/officeDocument/2006/relationships/image" Target="../media/image88.png"/><Relationship Id="rId7" Type="http://schemas.openxmlformats.org/officeDocument/2006/relationships/image" Target="../media/image279.png"/><Relationship Id="rId12" Type="http://schemas.openxmlformats.org/officeDocument/2006/relationships/image" Target="../media/image28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4.png"/><Relationship Id="rId11" Type="http://schemas.openxmlformats.org/officeDocument/2006/relationships/image" Target="../media/image283.png"/><Relationship Id="rId5" Type="http://schemas.openxmlformats.org/officeDocument/2006/relationships/image" Target="../media/image278.png"/><Relationship Id="rId10" Type="http://schemas.openxmlformats.org/officeDocument/2006/relationships/image" Target="../media/image282.png"/><Relationship Id="rId4" Type="http://schemas.openxmlformats.org/officeDocument/2006/relationships/image" Target="../media/image89.png"/><Relationship Id="rId9" Type="http://schemas.openxmlformats.org/officeDocument/2006/relationships/image" Target="../media/image281.png"/><Relationship Id="rId14" Type="http://schemas.openxmlformats.org/officeDocument/2006/relationships/image" Target="../media/image28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13" Type="http://schemas.openxmlformats.org/officeDocument/2006/relationships/image" Target="../media/image296.png"/><Relationship Id="rId18" Type="http://schemas.openxmlformats.org/officeDocument/2006/relationships/image" Target="../media/image301.png"/><Relationship Id="rId3" Type="http://schemas.openxmlformats.org/officeDocument/2006/relationships/image" Target="../media/image287.png"/><Relationship Id="rId7" Type="http://schemas.openxmlformats.org/officeDocument/2006/relationships/image" Target="../media/image290.png"/><Relationship Id="rId12" Type="http://schemas.openxmlformats.org/officeDocument/2006/relationships/image" Target="../media/image295.png"/><Relationship Id="rId17" Type="http://schemas.openxmlformats.org/officeDocument/2006/relationships/image" Target="../media/image300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29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9.png"/><Relationship Id="rId11" Type="http://schemas.openxmlformats.org/officeDocument/2006/relationships/image" Target="../media/image294.png"/><Relationship Id="rId5" Type="http://schemas.openxmlformats.org/officeDocument/2006/relationships/image" Target="../media/image288.png"/><Relationship Id="rId15" Type="http://schemas.openxmlformats.org/officeDocument/2006/relationships/image" Target="../media/image298.png"/><Relationship Id="rId10" Type="http://schemas.openxmlformats.org/officeDocument/2006/relationships/image" Target="../media/image293.png"/><Relationship Id="rId19" Type="http://schemas.openxmlformats.org/officeDocument/2006/relationships/image" Target="../media/image302.png"/><Relationship Id="rId4" Type="http://schemas.openxmlformats.org/officeDocument/2006/relationships/image" Target="../media/image89.png"/><Relationship Id="rId9" Type="http://schemas.openxmlformats.org/officeDocument/2006/relationships/image" Target="../media/image292.png"/><Relationship Id="rId14" Type="http://schemas.openxmlformats.org/officeDocument/2006/relationships/image" Target="../media/image29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3" Type="http://schemas.openxmlformats.org/officeDocument/2006/relationships/image" Target="../media/image88.pn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10" Type="http://schemas.openxmlformats.org/officeDocument/2006/relationships/image" Target="../media/image307.png"/><Relationship Id="rId4" Type="http://schemas.openxmlformats.org/officeDocument/2006/relationships/image" Target="../media/image89.png"/><Relationship Id="rId9" Type="http://schemas.openxmlformats.org/officeDocument/2006/relationships/image" Target="../media/image30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13" Type="http://schemas.openxmlformats.org/officeDocument/2006/relationships/image" Target="../media/image317.png"/><Relationship Id="rId18" Type="http://schemas.openxmlformats.org/officeDocument/2006/relationships/image" Target="../media/image322.png"/><Relationship Id="rId3" Type="http://schemas.openxmlformats.org/officeDocument/2006/relationships/image" Target="../media/image308.png"/><Relationship Id="rId21" Type="http://schemas.openxmlformats.org/officeDocument/2006/relationships/image" Target="../media/image325.png"/><Relationship Id="rId7" Type="http://schemas.openxmlformats.org/officeDocument/2006/relationships/image" Target="../media/image311.png"/><Relationship Id="rId12" Type="http://schemas.openxmlformats.org/officeDocument/2006/relationships/image" Target="../media/image316.png"/><Relationship Id="rId17" Type="http://schemas.openxmlformats.org/officeDocument/2006/relationships/image" Target="../media/image321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320.png"/><Relationship Id="rId20" Type="http://schemas.openxmlformats.org/officeDocument/2006/relationships/image" Target="../media/image3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0.png"/><Relationship Id="rId11" Type="http://schemas.openxmlformats.org/officeDocument/2006/relationships/image" Target="../media/image315.png"/><Relationship Id="rId5" Type="http://schemas.openxmlformats.org/officeDocument/2006/relationships/image" Target="../media/image309.png"/><Relationship Id="rId15" Type="http://schemas.openxmlformats.org/officeDocument/2006/relationships/image" Target="../media/image319.png"/><Relationship Id="rId10" Type="http://schemas.openxmlformats.org/officeDocument/2006/relationships/image" Target="../media/image314.png"/><Relationship Id="rId19" Type="http://schemas.openxmlformats.org/officeDocument/2006/relationships/image" Target="../media/image323.png"/><Relationship Id="rId4" Type="http://schemas.openxmlformats.org/officeDocument/2006/relationships/image" Target="../media/image89.png"/><Relationship Id="rId9" Type="http://schemas.openxmlformats.org/officeDocument/2006/relationships/image" Target="../media/image313.png"/><Relationship Id="rId14" Type="http://schemas.openxmlformats.org/officeDocument/2006/relationships/image" Target="../media/image318.png"/><Relationship Id="rId22" Type="http://schemas.openxmlformats.org/officeDocument/2006/relationships/image" Target="../media/image3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26" Type="http://schemas.openxmlformats.org/officeDocument/2006/relationships/image" Target="../media/image50.png"/><Relationship Id="rId3" Type="http://schemas.openxmlformats.org/officeDocument/2006/relationships/image" Target="../media/image30.png"/><Relationship Id="rId21" Type="http://schemas.openxmlformats.org/officeDocument/2006/relationships/image" Target="../media/image45.png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5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48.png"/><Relationship Id="rId5" Type="http://schemas.openxmlformats.org/officeDocument/2006/relationships/image" Target="../media/image14.png"/><Relationship Id="rId15" Type="http://schemas.openxmlformats.org/officeDocument/2006/relationships/image" Target="../media/image39.png"/><Relationship Id="rId23" Type="http://schemas.openxmlformats.org/officeDocument/2006/relationships/image" Target="../media/image47.png"/><Relationship Id="rId28" Type="http://schemas.openxmlformats.org/officeDocument/2006/relationships/image" Target="../media/image52.png"/><Relationship Id="rId10" Type="http://schemas.openxmlformats.org/officeDocument/2006/relationships/image" Target="../media/image35.png"/><Relationship Id="rId19" Type="http://schemas.openxmlformats.org/officeDocument/2006/relationships/image" Target="../media/image43.png"/><Relationship Id="rId4" Type="http://schemas.openxmlformats.org/officeDocument/2006/relationships/image" Target="../media/image31.png"/><Relationship Id="rId9" Type="http://schemas.openxmlformats.org/officeDocument/2006/relationships/image" Target="../media/image34.png"/><Relationship Id="rId14" Type="http://schemas.openxmlformats.org/officeDocument/2006/relationships/image" Target="../media/image38.png"/><Relationship Id="rId22" Type="http://schemas.openxmlformats.org/officeDocument/2006/relationships/image" Target="../media/image46.png"/><Relationship Id="rId27" Type="http://schemas.openxmlformats.org/officeDocument/2006/relationships/image" Target="../media/image5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17.png"/><Relationship Id="rId18" Type="http://schemas.openxmlformats.org/officeDocument/2006/relationships/image" Target="../media/image66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14.png"/><Relationship Id="rId15" Type="http://schemas.openxmlformats.org/officeDocument/2006/relationships/image" Target="../media/image63.png"/><Relationship Id="rId10" Type="http://schemas.openxmlformats.org/officeDocument/2006/relationships/image" Target="../media/image59.png"/><Relationship Id="rId19" Type="http://schemas.openxmlformats.org/officeDocument/2006/relationships/image" Target="../media/image52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Relationship Id="rId1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1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3" Type="http://schemas.openxmlformats.org/officeDocument/2006/relationships/image" Target="../media/image103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89.png"/><Relationship Id="rId9" Type="http://schemas.openxmlformats.org/officeDocument/2006/relationships/image" Target="../media/image108.png"/><Relationship Id="rId14" Type="http://schemas.openxmlformats.org/officeDocument/2006/relationships/image" Target="../media/image10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3.png"/><Relationship Id="rId11" Type="http://schemas.openxmlformats.org/officeDocument/2006/relationships/image" Target="../media/image29.png"/><Relationship Id="rId5" Type="http://schemas.openxmlformats.org/officeDocument/2006/relationships/image" Target="../media/image14.png"/><Relationship Id="rId10" Type="http://schemas.openxmlformats.org/officeDocument/2006/relationships/image" Target="../media/image117.png"/><Relationship Id="rId4" Type="http://schemas.openxmlformats.org/officeDocument/2006/relationships/image" Target="../media/image13.png"/><Relationship Id="rId9" Type="http://schemas.openxmlformats.org/officeDocument/2006/relationships/image" Target="../media/image1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9227"/>
            <a:ext cx="11879263" cy="668208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429" y="636067"/>
            <a:ext cx="5568404" cy="556840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5362" y="2099459"/>
            <a:ext cx="2245915" cy="618433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3332" y="2645789"/>
            <a:ext cx="2309975" cy="230997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0120" y="2871396"/>
            <a:ext cx="3411292" cy="930694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6135" y="1471328"/>
            <a:ext cx="111368" cy="11136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8236" y="2399395"/>
            <a:ext cx="111368" cy="11136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4202" y="3791496"/>
            <a:ext cx="111368" cy="111368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2269" y="4719563"/>
            <a:ext cx="111368" cy="11136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68404" y="1935361"/>
            <a:ext cx="111368" cy="11136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2438" y="3327462"/>
            <a:ext cx="111368" cy="111368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6471" y="4905177"/>
            <a:ext cx="111368" cy="11136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6881" y="2139536"/>
            <a:ext cx="9105501" cy="2561466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64126" y="3735812"/>
            <a:ext cx="334104" cy="371227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10056" y="3735812"/>
            <a:ext cx="334104" cy="371227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84379" y="3735812"/>
            <a:ext cx="417630" cy="371227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71839" y="3735812"/>
            <a:ext cx="250578" cy="371227"/>
          </a:xfrm>
          <a:prstGeom prst="rect">
            <a:avLst/>
          </a:prstGeom>
        </p:spPr>
      </p:pic>
      <p:sp>
        <p:nvSpPr>
          <p:cNvPr id="23" name="Text 0"/>
          <p:cNvSpPr/>
          <p:nvPr/>
        </p:nvSpPr>
        <p:spPr>
          <a:xfrm>
            <a:off x="1010898" y="2436518"/>
            <a:ext cx="9857468" cy="55684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4384"/>
              </a:lnSpc>
            </a:pPr>
            <a:r>
              <a:rPr lang="en-US" sz="4384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AWS Global Infrastructure</a:t>
            </a:r>
            <a:endParaRPr lang="en-US" sz="4384" dirty="0"/>
          </a:p>
        </p:txBody>
      </p:sp>
      <p:sp>
        <p:nvSpPr>
          <p:cNvPr id="24" name="Text 1"/>
          <p:cNvSpPr/>
          <p:nvPr/>
        </p:nvSpPr>
        <p:spPr>
          <a:xfrm>
            <a:off x="1010898" y="3141849"/>
            <a:ext cx="9857468" cy="29698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2338"/>
              </a:lnSpc>
            </a:pPr>
            <a:r>
              <a:rPr lang="en-US" sz="1754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Understanding Regions, Availability Zones, Edge Locations &amp; Local Zones</a:t>
            </a:r>
            <a:endParaRPr lang="en-US" sz="1754" dirty="0"/>
          </a:p>
        </p:txBody>
      </p:sp>
      <p:sp>
        <p:nvSpPr>
          <p:cNvPr id="25" name="Text 2"/>
          <p:cNvSpPr/>
          <p:nvPr/>
        </p:nvSpPr>
        <p:spPr>
          <a:xfrm>
            <a:off x="3479831" y="4181284"/>
            <a:ext cx="702837" cy="22273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1754"/>
              </a:lnSpc>
            </a:pPr>
            <a:r>
              <a:rPr lang="en-US" sz="1169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Regions</a:t>
            </a:r>
            <a:endParaRPr lang="en-US" sz="1169" dirty="0"/>
          </a:p>
        </p:txBody>
      </p:sp>
      <p:sp>
        <p:nvSpPr>
          <p:cNvPr id="26" name="Text 3"/>
          <p:cNvSpPr/>
          <p:nvPr/>
        </p:nvSpPr>
        <p:spPr>
          <a:xfrm>
            <a:off x="4289875" y="4181284"/>
            <a:ext cx="1574466" cy="22273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1754"/>
              </a:lnSpc>
            </a:pPr>
            <a:r>
              <a:rPr lang="en-US" sz="1169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Availability Zones</a:t>
            </a:r>
            <a:endParaRPr lang="en-US" sz="1169" dirty="0"/>
          </a:p>
        </p:txBody>
      </p:sp>
      <p:sp>
        <p:nvSpPr>
          <p:cNvPr id="27" name="Text 4"/>
          <p:cNvSpPr/>
          <p:nvPr/>
        </p:nvSpPr>
        <p:spPr>
          <a:xfrm>
            <a:off x="5917488" y="4181284"/>
            <a:ext cx="1351556" cy="22273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1754"/>
              </a:lnSpc>
            </a:pPr>
            <a:r>
              <a:rPr lang="en-US" sz="1169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Edge Locations</a:t>
            </a:r>
            <a:endParaRPr lang="en-US" sz="1169" dirty="0"/>
          </a:p>
        </p:txBody>
      </p:sp>
      <p:sp>
        <p:nvSpPr>
          <p:cNvPr id="28" name="Text 5"/>
          <p:cNvSpPr/>
          <p:nvPr/>
        </p:nvSpPr>
        <p:spPr>
          <a:xfrm>
            <a:off x="7364649" y="4181284"/>
            <a:ext cx="1064958" cy="22273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1754"/>
              </a:lnSpc>
            </a:pPr>
            <a:r>
              <a:rPr lang="en-US" sz="1169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Local Zones</a:t>
            </a:r>
            <a:endParaRPr lang="en-US" sz="1169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9227"/>
            <a:ext cx="11879263" cy="668208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79227"/>
            <a:ext cx="11879263" cy="668208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63" y="1155784"/>
            <a:ext cx="1113681" cy="37123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963" y="1415644"/>
            <a:ext cx="5048687" cy="816699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699" y="1638379"/>
            <a:ext cx="222736" cy="29698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963" y="3197533"/>
            <a:ext cx="5048687" cy="2078871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700" y="3457392"/>
            <a:ext cx="139210" cy="185613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6699" y="3828619"/>
            <a:ext cx="148491" cy="148491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6699" y="4348336"/>
            <a:ext cx="148491" cy="148491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6699" y="4868054"/>
            <a:ext cx="148491" cy="148491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36612" y="2696376"/>
            <a:ext cx="5048687" cy="2375853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19208" y="3327462"/>
            <a:ext cx="1113681" cy="1113681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64680" y="3995671"/>
            <a:ext cx="222736" cy="222736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04115" y="3327462"/>
            <a:ext cx="1113681" cy="1113681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49588" y="3995671"/>
            <a:ext cx="222736" cy="222736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89023" y="3327462"/>
            <a:ext cx="1113681" cy="1113681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34496" y="3995671"/>
            <a:ext cx="222736" cy="22273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" y="6687066"/>
            <a:ext cx="11879263" cy="74245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593963" y="673190"/>
            <a:ext cx="10691336" cy="37122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923"/>
              </a:lnSpc>
            </a:pPr>
            <a:r>
              <a:rPr lang="en-US" sz="2631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Answer 2</a:t>
            </a:r>
            <a:endParaRPr lang="en-US" sz="2631" dirty="0"/>
          </a:p>
        </p:txBody>
      </p:sp>
      <p:sp>
        <p:nvSpPr>
          <p:cNvPr id="22" name="Text 1"/>
          <p:cNvSpPr/>
          <p:nvPr/>
        </p:nvSpPr>
        <p:spPr>
          <a:xfrm>
            <a:off x="1150804" y="1656941"/>
            <a:ext cx="2598009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461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Correct Answer: C) 3</a:t>
            </a:r>
            <a:endParaRPr lang="en-US" sz="1461" dirty="0"/>
          </a:p>
        </p:txBody>
      </p:sp>
      <p:sp>
        <p:nvSpPr>
          <p:cNvPr id="23" name="Text 2"/>
          <p:cNvSpPr/>
          <p:nvPr/>
        </p:nvSpPr>
        <p:spPr>
          <a:xfrm>
            <a:off x="593963" y="2455079"/>
            <a:ext cx="5048687" cy="51971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46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Each AWS Region consists of a minimum of three, isolated, and physically separate Availability Zones.</a:t>
            </a:r>
            <a:endParaRPr lang="en-US" sz="1461" dirty="0"/>
          </a:p>
        </p:txBody>
      </p:sp>
      <p:sp>
        <p:nvSpPr>
          <p:cNvPr id="24" name="Text 3"/>
          <p:cNvSpPr/>
          <p:nvPr/>
        </p:nvSpPr>
        <p:spPr>
          <a:xfrm>
            <a:off x="1030155" y="3420269"/>
            <a:ext cx="5523857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461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Why is this important?</a:t>
            </a:r>
            <a:endParaRPr lang="en-US" sz="1461" dirty="0"/>
          </a:p>
        </p:txBody>
      </p:sp>
      <p:sp>
        <p:nvSpPr>
          <p:cNvPr id="25" name="Text 4"/>
          <p:cNvSpPr/>
          <p:nvPr/>
        </p:nvSpPr>
        <p:spPr>
          <a:xfrm>
            <a:off x="1039435" y="3791496"/>
            <a:ext cx="4380478" cy="44547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Enables fault tolerance and high availability for applications</a:t>
            </a:r>
            <a:endParaRPr lang="en-US" sz="1169" dirty="0"/>
          </a:p>
        </p:txBody>
      </p:sp>
      <p:sp>
        <p:nvSpPr>
          <p:cNvPr id="26" name="Text 5"/>
          <p:cNvSpPr/>
          <p:nvPr/>
        </p:nvSpPr>
        <p:spPr>
          <a:xfrm>
            <a:off x="1039435" y="4311214"/>
            <a:ext cx="4380478" cy="44547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Design allows customers to build highly available applications</a:t>
            </a:r>
            <a:endParaRPr lang="en-US" sz="1169" dirty="0"/>
          </a:p>
        </p:txBody>
      </p:sp>
      <p:sp>
        <p:nvSpPr>
          <p:cNvPr id="27" name="Text 6"/>
          <p:cNvSpPr/>
          <p:nvPr/>
        </p:nvSpPr>
        <p:spPr>
          <a:xfrm>
            <a:off x="1039436" y="4830932"/>
            <a:ext cx="4965451" cy="22273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Physical separation of AZs ensures continued operation</a:t>
            </a:r>
            <a:endParaRPr lang="en-US" sz="1169" dirty="0"/>
          </a:p>
        </p:txBody>
      </p:sp>
      <p:sp>
        <p:nvSpPr>
          <p:cNvPr id="28" name="Text 7"/>
          <p:cNvSpPr/>
          <p:nvPr/>
        </p:nvSpPr>
        <p:spPr>
          <a:xfrm>
            <a:off x="6416860" y="2102413"/>
            <a:ext cx="5625829" cy="29698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338"/>
              </a:lnSpc>
            </a:pPr>
            <a:r>
              <a:rPr lang="en-US" sz="1754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AWS Region with 3 Availability Zones</a:t>
            </a:r>
            <a:endParaRPr lang="en-US" sz="1754" dirty="0"/>
          </a:p>
        </p:txBody>
      </p:sp>
      <p:sp>
        <p:nvSpPr>
          <p:cNvPr id="29" name="Text 8"/>
          <p:cNvSpPr/>
          <p:nvPr/>
        </p:nvSpPr>
        <p:spPr>
          <a:xfrm>
            <a:off x="6236612" y="2789183"/>
            <a:ext cx="5048687" cy="27842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2192"/>
              </a:lnSpc>
            </a:pPr>
            <a:r>
              <a:rPr lang="en-US" sz="1461" b="1" dirty="0">
                <a:solidFill>
                  <a:srgbClr val="00A1C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AWS Region</a:t>
            </a:r>
            <a:endParaRPr lang="en-US" sz="1461" dirty="0"/>
          </a:p>
        </p:txBody>
      </p:sp>
      <p:sp>
        <p:nvSpPr>
          <p:cNvPr id="30" name="Text 9"/>
          <p:cNvSpPr/>
          <p:nvPr/>
        </p:nvSpPr>
        <p:spPr>
          <a:xfrm>
            <a:off x="7083474" y="3485234"/>
            <a:ext cx="462003" cy="22273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b="1" dirty="0">
                <a:solidFill>
                  <a:srgbClr val="232F3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AZ-1</a:t>
            </a:r>
            <a:endParaRPr lang="en-US" sz="1169" dirty="0"/>
          </a:p>
        </p:txBody>
      </p:sp>
      <p:sp>
        <p:nvSpPr>
          <p:cNvPr id="31" name="Text 10"/>
          <p:cNvSpPr/>
          <p:nvPr/>
        </p:nvSpPr>
        <p:spPr>
          <a:xfrm>
            <a:off x="6982692" y="3707970"/>
            <a:ext cx="703881" cy="16705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315"/>
              </a:lnSpc>
            </a:pPr>
            <a:r>
              <a:rPr lang="en-US" sz="877" dirty="0">
                <a:solidFill>
                  <a:srgbClr val="66666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us-east-1a</a:t>
            </a:r>
            <a:endParaRPr lang="en-US" sz="877" dirty="0"/>
          </a:p>
        </p:txBody>
      </p:sp>
      <p:sp>
        <p:nvSpPr>
          <p:cNvPr id="32" name="Text 11"/>
          <p:cNvSpPr/>
          <p:nvPr/>
        </p:nvSpPr>
        <p:spPr>
          <a:xfrm>
            <a:off x="8568382" y="3485234"/>
            <a:ext cx="462003" cy="22273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b="1" dirty="0">
                <a:solidFill>
                  <a:srgbClr val="232F3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AZ-2</a:t>
            </a:r>
            <a:endParaRPr lang="en-US" sz="1169" dirty="0"/>
          </a:p>
        </p:txBody>
      </p:sp>
      <p:sp>
        <p:nvSpPr>
          <p:cNvPr id="33" name="Text 12"/>
          <p:cNvSpPr/>
          <p:nvPr/>
        </p:nvSpPr>
        <p:spPr>
          <a:xfrm>
            <a:off x="8466439" y="3707970"/>
            <a:ext cx="706840" cy="16705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315"/>
              </a:lnSpc>
            </a:pPr>
            <a:r>
              <a:rPr lang="en-US" sz="877" dirty="0">
                <a:solidFill>
                  <a:srgbClr val="66666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us-east-1b</a:t>
            </a:r>
            <a:endParaRPr lang="en-US" sz="877" dirty="0"/>
          </a:p>
        </p:txBody>
      </p:sp>
      <p:sp>
        <p:nvSpPr>
          <p:cNvPr id="34" name="Text 13"/>
          <p:cNvSpPr/>
          <p:nvPr/>
        </p:nvSpPr>
        <p:spPr>
          <a:xfrm>
            <a:off x="10053290" y="3485234"/>
            <a:ext cx="462003" cy="22273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b="1" dirty="0">
                <a:solidFill>
                  <a:srgbClr val="232F3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AZ-3</a:t>
            </a:r>
            <a:endParaRPr lang="en-US" sz="1169" dirty="0"/>
          </a:p>
        </p:txBody>
      </p:sp>
      <p:sp>
        <p:nvSpPr>
          <p:cNvPr id="35" name="Text 14"/>
          <p:cNvSpPr/>
          <p:nvPr/>
        </p:nvSpPr>
        <p:spPr>
          <a:xfrm>
            <a:off x="9955989" y="3707970"/>
            <a:ext cx="695528" cy="16705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315"/>
              </a:lnSpc>
            </a:pPr>
            <a:r>
              <a:rPr lang="en-US" sz="877" dirty="0">
                <a:solidFill>
                  <a:srgbClr val="66666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us-east-1c</a:t>
            </a:r>
            <a:endParaRPr lang="en-US" sz="877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9227"/>
            <a:ext cx="11879263" cy="668208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472" y="970171"/>
            <a:ext cx="1187926" cy="37123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63" y="2492202"/>
            <a:ext cx="5048687" cy="74245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331" y="2714938"/>
            <a:ext cx="293067" cy="29698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963" y="3383146"/>
            <a:ext cx="5048687" cy="1002313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332" y="3735812"/>
            <a:ext cx="138485" cy="29698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963" y="4533950"/>
            <a:ext cx="5048687" cy="742454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5331" y="4756686"/>
            <a:ext cx="215486" cy="296982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963" y="5424895"/>
            <a:ext cx="5048687" cy="742454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5331" y="5647631"/>
            <a:ext cx="257539" cy="296982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66542" y="1304276"/>
            <a:ext cx="4640337" cy="232016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37769" y="1489889"/>
            <a:ext cx="1113681" cy="1113681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83241" y="1527011"/>
            <a:ext cx="222736" cy="296982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08996" y="2195220"/>
            <a:ext cx="371227" cy="371227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20364" y="2306588"/>
            <a:ext cx="148491" cy="148491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21971" y="1489889"/>
            <a:ext cx="1113681" cy="1113681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67444" y="1527011"/>
            <a:ext cx="222736" cy="296982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93198" y="2195220"/>
            <a:ext cx="371227" cy="371227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04566" y="2306588"/>
            <a:ext cx="148491" cy="148491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37769" y="2325149"/>
            <a:ext cx="1113681" cy="1113681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83241" y="2362272"/>
            <a:ext cx="222736" cy="296982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08996" y="3030481"/>
            <a:ext cx="371227" cy="371227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20364" y="3141849"/>
            <a:ext cx="148491" cy="148491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21971" y="2325149"/>
            <a:ext cx="1113681" cy="1113681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67444" y="2362272"/>
            <a:ext cx="222736" cy="296982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893198" y="3030481"/>
            <a:ext cx="371227" cy="371227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04566" y="3141849"/>
            <a:ext cx="148491" cy="148491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39631" y="3847180"/>
            <a:ext cx="5494159" cy="55684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173098" y="4023513"/>
            <a:ext cx="167052" cy="167052"/>
          </a:xfrm>
          <a:prstGeom prst="rect">
            <a:avLst/>
          </a:prstGeom>
        </p:spPr>
      </p:pic>
      <p:sp>
        <p:nvSpPr>
          <p:cNvPr id="33" name="Text 0"/>
          <p:cNvSpPr/>
          <p:nvPr/>
        </p:nvSpPr>
        <p:spPr>
          <a:xfrm>
            <a:off x="445472" y="524699"/>
            <a:ext cx="13185981" cy="37122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923"/>
              </a:lnSpc>
            </a:pPr>
            <a:r>
              <a:rPr lang="en-US" sz="2631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Question 3</a:t>
            </a:r>
            <a:endParaRPr lang="en-US" sz="2631" dirty="0"/>
          </a:p>
        </p:txBody>
      </p:sp>
      <p:sp>
        <p:nvSpPr>
          <p:cNvPr id="34" name="Text 1"/>
          <p:cNvSpPr/>
          <p:nvPr/>
        </p:nvSpPr>
        <p:spPr>
          <a:xfrm>
            <a:off x="445472" y="1304275"/>
            <a:ext cx="5197177" cy="89094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338"/>
              </a:lnSpc>
            </a:pPr>
            <a:r>
              <a:rPr lang="en-US" sz="1754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What is the main purpose of having multiple Availability Zones within an AWS Region?</a:t>
            </a:r>
            <a:endParaRPr lang="en-US" sz="1754" dirty="0"/>
          </a:p>
        </p:txBody>
      </p:sp>
      <p:sp>
        <p:nvSpPr>
          <p:cNvPr id="35" name="Text 2"/>
          <p:cNvSpPr/>
          <p:nvPr/>
        </p:nvSpPr>
        <p:spPr>
          <a:xfrm>
            <a:off x="794367" y="2714938"/>
            <a:ext cx="293067" cy="29698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</a:t>
            </a:r>
            <a:endParaRPr lang="en-US" sz="1169" dirty="0"/>
          </a:p>
        </p:txBody>
      </p:sp>
      <p:sp>
        <p:nvSpPr>
          <p:cNvPr id="36" name="Text 3"/>
          <p:cNvSpPr/>
          <p:nvPr/>
        </p:nvSpPr>
        <p:spPr>
          <a:xfrm>
            <a:off x="1146888" y="2698456"/>
            <a:ext cx="4384393" cy="51971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46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To reduce data transfer costs between services.</a:t>
            </a:r>
            <a:endParaRPr lang="en-US" sz="1461" dirty="0"/>
          </a:p>
        </p:txBody>
      </p:sp>
      <p:sp>
        <p:nvSpPr>
          <p:cNvPr id="37" name="Text 4"/>
          <p:cNvSpPr/>
          <p:nvPr/>
        </p:nvSpPr>
        <p:spPr>
          <a:xfrm>
            <a:off x="717947" y="3735812"/>
            <a:ext cx="166182" cy="29698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</a:t>
            </a:r>
            <a:endParaRPr lang="en-US" sz="1169" dirty="0"/>
          </a:p>
        </p:txBody>
      </p:sp>
      <p:sp>
        <p:nvSpPr>
          <p:cNvPr id="38" name="Text 5"/>
          <p:cNvSpPr/>
          <p:nvPr/>
        </p:nvSpPr>
        <p:spPr>
          <a:xfrm>
            <a:off x="1161462" y="3531637"/>
            <a:ext cx="4538974" cy="77957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46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To provide isolated locations for deploying applications to achieve higher availability and fault tolerance.</a:t>
            </a:r>
            <a:endParaRPr lang="en-US" sz="1461" dirty="0"/>
          </a:p>
        </p:txBody>
      </p:sp>
      <p:sp>
        <p:nvSpPr>
          <p:cNvPr id="39" name="Text 6"/>
          <p:cNvSpPr/>
          <p:nvPr/>
        </p:nvSpPr>
        <p:spPr>
          <a:xfrm>
            <a:off x="758550" y="4756686"/>
            <a:ext cx="215486" cy="29698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</a:t>
            </a:r>
            <a:endParaRPr lang="en-US" sz="1169" dirty="0"/>
          </a:p>
        </p:txBody>
      </p:sp>
      <p:sp>
        <p:nvSpPr>
          <p:cNvPr id="40" name="Text 7"/>
          <p:cNvSpPr/>
          <p:nvPr/>
        </p:nvSpPr>
        <p:spPr>
          <a:xfrm>
            <a:off x="1146889" y="4661537"/>
            <a:ext cx="4461974" cy="51971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46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To allow customers to choose their preferred data center provider.</a:t>
            </a:r>
            <a:endParaRPr lang="en-US" sz="1461" dirty="0"/>
          </a:p>
        </p:txBody>
      </p:sp>
      <p:sp>
        <p:nvSpPr>
          <p:cNvPr id="41" name="Text 8"/>
          <p:cNvSpPr/>
          <p:nvPr/>
        </p:nvSpPr>
        <p:spPr>
          <a:xfrm>
            <a:off x="772471" y="5647631"/>
            <a:ext cx="257539" cy="29698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</a:t>
            </a:r>
            <a:endParaRPr lang="en-US" sz="1169" dirty="0"/>
          </a:p>
        </p:txBody>
      </p:sp>
      <p:sp>
        <p:nvSpPr>
          <p:cNvPr id="42" name="Text 9"/>
          <p:cNvSpPr/>
          <p:nvPr/>
        </p:nvSpPr>
        <p:spPr>
          <a:xfrm>
            <a:off x="1161462" y="5610508"/>
            <a:ext cx="4419921" cy="51971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46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To enable faster content delivery to end-users globally.</a:t>
            </a:r>
            <a:endParaRPr lang="en-US" sz="1461" dirty="0"/>
          </a:p>
        </p:txBody>
      </p:sp>
      <p:sp>
        <p:nvSpPr>
          <p:cNvPr id="43" name="Text 10"/>
          <p:cNvSpPr/>
          <p:nvPr/>
        </p:nvSpPr>
        <p:spPr>
          <a:xfrm>
            <a:off x="6366542" y="1081539"/>
            <a:ext cx="4640337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2046"/>
              </a:lnSpc>
            </a:pPr>
            <a:r>
              <a:rPr lang="en-US" sz="1461" b="1" dirty="0">
                <a:solidFill>
                  <a:srgbClr val="16A34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AWS Region</a:t>
            </a:r>
            <a:endParaRPr lang="en-US" sz="1461" dirty="0"/>
          </a:p>
        </p:txBody>
      </p:sp>
      <p:sp>
        <p:nvSpPr>
          <p:cNvPr id="44" name="Text 11"/>
          <p:cNvSpPr/>
          <p:nvPr/>
        </p:nvSpPr>
        <p:spPr>
          <a:xfrm>
            <a:off x="7102035" y="1898239"/>
            <a:ext cx="462003" cy="22273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AZ-1</a:t>
            </a:r>
            <a:endParaRPr lang="en-US" sz="1169" dirty="0"/>
          </a:p>
        </p:txBody>
      </p:sp>
      <p:sp>
        <p:nvSpPr>
          <p:cNvPr id="45" name="Text 12"/>
          <p:cNvSpPr/>
          <p:nvPr/>
        </p:nvSpPr>
        <p:spPr>
          <a:xfrm>
            <a:off x="9886237" y="1898239"/>
            <a:ext cx="462003" cy="22273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AZ-2</a:t>
            </a:r>
            <a:endParaRPr lang="en-US" sz="1169" dirty="0"/>
          </a:p>
        </p:txBody>
      </p:sp>
      <p:sp>
        <p:nvSpPr>
          <p:cNvPr id="46" name="Text 13"/>
          <p:cNvSpPr/>
          <p:nvPr/>
        </p:nvSpPr>
        <p:spPr>
          <a:xfrm>
            <a:off x="7102035" y="2733499"/>
            <a:ext cx="462003" cy="22273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AZ-3</a:t>
            </a:r>
            <a:endParaRPr lang="en-US" sz="1169" dirty="0"/>
          </a:p>
        </p:txBody>
      </p:sp>
      <p:sp>
        <p:nvSpPr>
          <p:cNvPr id="47" name="Text 14"/>
          <p:cNvSpPr/>
          <p:nvPr/>
        </p:nvSpPr>
        <p:spPr>
          <a:xfrm>
            <a:off x="9886237" y="2733499"/>
            <a:ext cx="462003" cy="22273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AZ-4</a:t>
            </a:r>
            <a:endParaRPr lang="en-US" sz="1169" dirty="0"/>
          </a:p>
        </p:txBody>
      </p:sp>
      <p:sp>
        <p:nvSpPr>
          <p:cNvPr id="48" name="Text 15"/>
          <p:cNvSpPr/>
          <p:nvPr/>
        </p:nvSpPr>
        <p:spPr>
          <a:xfrm>
            <a:off x="5568404" y="3995671"/>
            <a:ext cx="6236613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2046"/>
              </a:lnSpc>
            </a:pPr>
            <a:r>
              <a:rPr lang="en-US" sz="1315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Multiple AZs provide fault tolerance and high availability</a:t>
            </a:r>
            <a:endParaRPr lang="en-US" sz="131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9227"/>
            <a:ext cx="11879263" cy="668208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472" y="970171"/>
            <a:ext cx="1187926" cy="37123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472" y="1230030"/>
            <a:ext cx="7028515" cy="118792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963" y="1656941"/>
            <a:ext cx="278420" cy="33410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472" y="4362258"/>
            <a:ext cx="7028515" cy="107655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963" y="4547871"/>
            <a:ext cx="167052" cy="29698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1931" y="1601257"/>
            <a:ext cx="1113681" cy="1113681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5245" y="1675502"/>
            <a:ext cx="167052" cy="259859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03158" y="1972484"/>
            <a:ext cx="371227" cy="371227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45612" y="1601257"/>
            <a:ext cx="1113681" cy="1113681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18926" y="1675502"/>
            <a:ext cx="167052" cy="259859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16839" y="1972484"/>
            <a:ext cx="371227" cy="371227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59293" y="1601257"/>
            <a:ext cx="1113681" cy="1113681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32607" y="1675502"/>
            <a:ext cx="167052" cy="259859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30520" y="1972484"/>
            <a:ext cx="371227" cy="371227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71114" y="3308901"/>
            <a:ext cx="3662676" cy="1781889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01163" y="3612843"/>
            <a:ext cx="167052" cy="167052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16586" y="4088477"/>
            <a:ext cx="111368" cy="148491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16586" y="4533950"/>
            <a:ext cx="148491" cy="148491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16586" y="4756686"/>
            <a:ext cx="167052" cy="148491"/>
          </a:xfrm>
          <a:prstGeom prst="rect">
            <a:avLst/>
          </a:prstGeom>
        </p:spPr>
      </p:pic>
      <p:sp>
        <p:nvSpPr>
          <p:cNvPr id="25" name="Text 1"/>
          <p:cNvSpPr/>
          <p:nvPr/>
        </p:nvSpPr>
        <p:spPr>
          <a:xfrm>
            <a:off x="1020874" y="1378521"/>
            <a:ext cx="6304622" cy="29698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338"/>
              </a:lnSpc>
            </a:pPr>
            <a:r>
              <a:rPr lang="en-US" sz="1754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Correct Answer: B</a:t>
            </a:r>
            <a:endParaRPr lang="en-US" sz="1754" dirty="0"/>
          </a:p>
        </p:txBody>
      </p:sp>
      <p:sp>
        <p:nvSpPr>
          <p:cNvPr id="26" name="Text 2"/>
          <p:cNvSpPr/>
          <p:nvPr/>
        </p:nvSpPr>
        <p:spPr>
          <a:xfrm>
            <a:off x="1020874" y="1749748"/>
            <a:ext cx="6304622" cy="51971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46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To provide isolated locations for deploying applications to achieve higher availability and fault tolerance.</a:t>
            </a:r>
            <a:endParaRPr lang="en-US" sz="1461" dirty="0"/>
          </a:p>
        </p:txBody>
      </p:sp>
      <p:sp>
        <p:nvSpPr>
          <p:cNvPr id="27" name="Text 3"/>
          <p:cNvSpPr/>
          <p:nvPr/>
        </p:nvSpPr>
        <p:spPr>
          <a:xfrm>
            <a:off x="445472" y="2714938"/>
            <a:ext cx="7028515" cy="29698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338"/>
              </a:lnSpc>
            </a:pPr>
            <a:r>
              <a:rPr lang="en-US" sz="1754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Explanation:</a:t>
            </a:r>
            <a:endParaRPr lang="en-US" sz="1754" dirty="0"/>
          </a:p>
        </p:txBody>
      </p:sp>
      <p:sp>
        <p:nvSpPr>
          <p:cNvPr id="28" name="Text 4"/>
          <p:cNvSpPr/>
          <p:nvPr/>
        </p:nvSpPr>
        <p:spPr>
          <a:xfrm>
            <a:off x="445472" y="3160410"/>
            <a:ext cx="7028515" cy="90486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6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Availability Zones give customers the ability to operate production applications and databases that are more highly available, fault tolerant, and scalable than would be possible from a single data center.</a:t>
            </a:r>
            <a:endParaRPr lang="en-US" sz="1461" dirty="0"/>
          </a:p>
        </p:txBody>
      </p:sp>
      <p:sp>
        <p:nvSpPr>
          <p:cNvPr id="29" name="Text 5"/>
          <p:cNvSpPr/>
          <p:nvPr/>
        </p:nvSpPr>
        <p:spPr>
          <a:xfrm>
            <a:off x="872383" y="4510748"/>
            <a:ext cx="6453113" cy="77957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315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Deploying applications across multiple Availability Zones is a core best practice for achieving high availability and fault tolerance. This design protects applications from failures that might affect a single data center.</a:t>
            </a:r>
            <a:endParaRPr lang="en-US" sz="1315" dirty="0"/>
          </a:p>
        </p:txBody>
      </p:sp>
      <p:sp>
        <p:nvSpPr>
          <p:cNvPr id="30" name="Text 6"/>
          <p:cNvSpPr/>
          <p:nvPr/>
        </p:nvSpPr>
        <p:spPr>
          <a:xfrm>
            <a:off x="7931931" y="1972484"/>
            <a:ext cx="1113681" cy="1856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1461"/>
              </a:lnSpc>
            </a:pPr>
            <a:r>
              <a:rPr lang="en-US" sz="1023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AZ-1</a:t>
            </a:r>
            <a:endParaRPr lang="en-US" sz="1023" dirty="0"/>
          </a:p>
        </p:txBody>
      </p:sp>
      <p:sp>
        <p:nvSpPr>
          <p:cNvPr id="31" name="Text 7"/>
          <p:cNvSpPr/>
          <p:nvPr/>
        </p:nvSpPr>
        <p:spPr>
          <a:xfrm>
            <a:off x="9045612" y="1972484"/>
            <a:ext cx="1113681" cy="1856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1461"/>
              </a:lnSpc>
            </a:pPr>
            <a:r>
              <a:rPr lang="en-US" sz="1023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AZ-2</a:t>
            </a:r>
            <a:endParaRPr lang="en-US" sz="1023" dirty="0"/>
          </a:p>
        </p:txBody>
      </p:sp>
      <p:sp>
        <p:nvSpPr>
          <p:cNvPr id="32" name="Text 8"/>
          <p:cNvSpPr/>
          <p:nvPr/>
        </p:nvSpPr>
        <p:spPr>
          <a:xfrm>
            <a:off x="10159293" y="1972484"/>
            <a:ext cx="1113681" cy="1856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1461"/>
              </a:lnSpc>
            </a:pPr>
            <a:r>
              <a:rPr lang="en-US" sz="1023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AZ-3</a:t>
            </a:r>
            <a:endParaRPr lang="en-US" sz="1023" dirty="0"/>
          </a:p>
        </p:txBody>
      </p:sp>
      <p:sp>
        <p:nvSpPr>
          <p:cNvPr id="33" name="Text 9"/>
          <p:cNvSpPr/>
          <p:nvPr/>
        </p:nvSpPr>
        <p:spPr>
          <a:xfrm>
            <a:off x="7600999" y="3275968"/>
            <a:ext cx="3712270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2046"/>
              </a:lnSpc>
            </a:pPr>
            <a:r>
              <a:rPr lang="en-US" sz="1315" b="1" dirty="0">
                <a:solidFill>
                  <a:srgbClr val="16A34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AWS Region</a:t>
            </a:r>
            <a:endParaRPr lang="en-US" sz="1315" dirty="0"/>
          </a:p>
        </p:txBody>
      </p:sp>
      <p:sp>
        <p:nvSpPr>
          <p:cNvPr id="34" name="Text 10"/>
          <p:cNvSpPr/>
          <p:nvPr/>
        </p:nvSpPr>
        <p:spPr>
          <a:xfrm>
            <a:off x="7984697" y="3535827"/>
            <a:ext cx="3365695" cy="51971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2046"/>
              </a:lnSpc>
            </a:pPr>
            <a:r>
              <a:rPr lang="en-US" sz="1315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Multiple AZs provide protection against:</a:t>
            </a:r>
            <a:endParaRPr lang="en-US" sz="1315" dirty="0"/>
          </a:p>
        </p:txBody>
      </p:sp>
      <p:sp>
        <p:nvSpPr>
          <p:cNvPr id="35" name="Text 11"/>
          <p:cNvSpPr/>
          <p:nvPr/>
        </p:nvSpPr>
        <p:spPr>
          <a:xfrm>
            <a:off x="8253710" y="4051355"/>
            <a:ext cx="3254326" cy="22273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34087" indent="-334087">
              <a:lnSpc>
                <a:spcPts val="1754"/>
              </a:lnSpc>
              <a:buSzPct val="100000"/>
              <a:buChar char="•"/>
            </a:pPr>
            <a:r>
              <a:rPr lang="en-US" sz="1169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Power outages</a:t>
            </a:r>
            <a:endParaRPr lang="en-US" sz="1169" dirty="0"/>
          </a:p>
        </p:txBody>
      </p:sp>
      <p:sp>
        <p:nvSpPr>
          <p:cNvPr id="36" name="Text 12"/>
          <p:cNvSpPr/>
          <p:nvPr/>
        </p:nvSpPr>
        <p:spPr>
          <a:xfrm>
            <a:off x="8245997" y="4274091"/>
            <a:ext cx="3254326" cy="22273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34087" indent="-334087">
              <a:lnSpc>
                <a:spcPts val="1754"/>
              </a:lnSpc>
              <a:buSzPct val="100000"/>
              <a:buChar char="•"/>
            </a:pPr>
            <a:r>
              <a:rPr lang="en-US" sz="1169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Lightning strikes</a:t>
            </a:r>
            <a:endParaRPr lang="en-US" sz="1169" dirty="0"/>
          </a:p>
        </p:txBody>
      </p:sp>
      <p:sp>
        <p:nvSpPr>
          <p:cNvPr id="37" name="Text 13"/>
          <p:cNvSpPr/>
          <p:nvPr/>
        </p:nvSpPr>
        <p:spPr>
          <a:xfrm>
            <a:off x="8245996" y="4478537"/>
            <a:ext cx="3254326" cy="22273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34087" indent="-334087">
              <a:lnSpc>
                <a:spcPts val="1754"/>
              </a:lnSpc>
              <a:buSzPct val="100000"/>
              <a:buChar char="•"/>
            </a:pPr>
            <a:r>
              <a:rPr lang="en-US" sz="1169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Tornadoes</a:t>
            </a:r>
            <a:endParaRPr lang="en-US" sz="1169" dirty="0"/>
          </a:p>
        </p:txBody>
      </p:sp>
      <p:sp>
        <p:nvSpPr>
          <p:cNvPr id="38" name="Text 14"/>
          <p:cNvSpPr/>
          <p:nvPr/>
        </p:nvSpPr>
        <p:spPr>
          <a:xfrm>
            <a:off x="8245995" y="4719563"/>
            <a:ext cx="3254326" cy="22273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34087" indent="-334087">
              <a:lnSpc>
                <a:spcPts val="1754"/>
              </a:lnSpc>
              <a:buSzPct val="100000"/>
              <a:buChar char="•"/>
            </a:pPr>
            <a:r>
              <a:rPr lang="en-US" sz="1169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Earthquakes</a:t>
            </a:r>
            <a:endParaRPr lang="en-US" sz="1169" dirty="0"/>
          </a:p>
        </p:txBody>
      </p:sp>
      <p:pic>
        <p:nvPicPr>
          <p:cNvPr id="22" name="Image 17" descr="preencoded.png">
            <a:extLst>
              <a:ext uri="{FF2B5EF4-FFF2-40B4-BE49-F238E27FC236}">
                <a16:creationId xmlns:a16="http://schemas.microsoft.com/office/drawing/2014/main" id="{58DDEDB3-4817-AB2E-FD5A-1C101F17423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29057" y="4327297"/>
            <a:ext cx="111368" cy="14849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urple background with white text and images&#10;&#10;AI-generated content may be incorrect.">
            <a:extLst>
              <a:ext uri="{FF2B5EF4-FFF2-40B4-BE49-F238E27FC236}">
                <a16:creationId xmlns:a16="http://schemas.microsoft.com/office/drawing/2014/main" id="{CCFDEED1-534B-A5F2-AF18-DE1BEB8F8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226"/>
            <a:ext cx="11879263" cy="668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42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9227"/>
            <a:ext cx="11879263" cy="668208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472" y="1964944"/>
            <a:ext cx="5197177" cy="379405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208" y="2206241"/>
            <a:ext cx="222736" cy="22273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208" y="2670275"/>
            <a:ext cx="167052" cy="16705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208" y="3078624"/>
            <a:ext cx="167052" cy="16705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208" y="4229428"/>
            <a:ext cx="4751705" cy="185613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208" y="4229428"/>
            <a:ext cx="3563779" cy="185613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36613" y="1964944"/>
            <a:ext cx="5197177" cy="379405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59349" y="2206241"/>
            <a:ext cx="222736" cy="222736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59349" y="2633152"/>
            <a:ext cx="4751705" cy="2375853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59349" y="5387772"/>
            <a:ext cx="111368" cy="11136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83146" y="5387772"/>
            <a:ext cx="111368" cy="111368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33130" y="5369210"/>
            <a:ext cx="148491" cy="148491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445472" y="524699"/>
            <a:ext cx="13185981" cy="66820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5261"/>
              </a:lnSpc>
            </a:pPr>
            <a:r>
              <a:rPr lang="en-US" sz="3507" b="1" dirty="0">
                <a:solidFill>
                  <a:srgbClr val="006E7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Why AWS Edge Locations?</a:t>
            </a:r>
            <a:endParaRPr lang="en-US" sz="3507" dirty="0"/>
          </a:p>
        </p:txBody>
      </p:sp>
      <p:sp>
        <p:nvSpPr>
          <p:cNvPr id="16" name="Text 1"/>
          <p:cNvSpPr/>
          <p:nvPr/>
        </p:nvSpPr>
        <p:spPr>
          <a:xfrm>
            <a:off x="445472" y="1267153"/>
            <a:ext cx="13185981" cy="40080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3157"/>
              </a:lnSpc>
            </a:pPr>
            <a:r>
              <a:rPr lang="en-US" sz="2104" dirty="0">
                <a:solidFill>
                  <a:srgbClr val="4A556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Addressing latency for global digital experiences</a:t>
            </a:r>
            <a:endParaRPr lang="en-US" sz="2104" dirty="0"/>
          </a:p>
        </p:txBody>
      </p:sp>
      <p:sp>
        <p:nvSpPr>
          <p:cNvPr id="17" name="Text 2"/>
          <p:cNvSpPr/>
          <p:nvPr/>
        </p:nvSpPr>
        <p:spPr>
          <a:xfrm>
            <a:off x="965190" y="2187679"/>
            <a:ext cx="5702046" cy="29698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338"/>
              </a:lnSpc>
            </a:pPr>
            <a:r>
              <a:rPr lang="en-US" sz="1754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Global Latency Challenge</a:t>
            </a:r>
            <a:endParaRPr lang="en-US" sz="1754" dirty="0"/>
          </a:p>
        </p:txBody>
      </p:sp>
      <p:sp>
        <p:nvSpPr>
          <p:cNvPr id="18" name="Text 3"/>
          <p:cNvSpPr/>
          <p:nvPr/>
        </p:nvSpPr>
        <p:spPr>
          <a:xfrm>
            <a:off x="946629" y="2633152"/>
            <a:ext cx="3832802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315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Physical distance creates </a:t>
            </a:r>
            <a:r>
              <a:rPr lang="en-US" sz="1315" b="1" dirty="0">
                <a:solidFill>
                  <a:srgbClr val="FF6B6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network latency</a:t>
            </a:r>
            <a:endParaRPr lang="en-US" sz="1315" dirty="0"/>
          </a:p>
        </p:txBody>
      </p:sp>
      <p:sp>
        <p:nvSpPr>
          <p:cNvPr id="19" name="Text 4"/>
          <p:cNvSpPr/>
          <p:nvPr/>
        </p:nvSpPr>
        <p:spPr>
          <a:xfrm>
            <a:off x="946629" y="3041501"/>
            <a:ext cx="5259184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315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Centralized clouds face </a:t>
            </a:r>
            <a:r>
              <a:rPr lang="en-US" sz="1315" b="1" dirty="0">
                <a:solidFill>
                  <a:srgbClr val="FF6B6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performance bottlenecks</a:t>
            </a:r>
            <a:r>
              <a:rPr lang="en-US" sz="1315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globally</a:t>
            </a:r>
            <a:endParaRPr lang="en-US" sz="1315" dirty="0"/>
          </a:p>
        </p:txBody>
      </p:sp>
      <p:sp>
        <p:nvSpPr>
          <p:cNvPr id="20" name="Text 5"/>
          <p:cNvSpPr/>
          <p:nvPr/>
        </p:nvSpPr>
        <p:spPr>
          <a:xfrm>
            <a:off x="779576" y="3449851"/>
            <a:ext cx="4401475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315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Impact on </a:t>
            </a:r>
            <a:r>
              <a:rPr lang="en-US" sz="1315" b="1" dirty="0">
                <a:solidFill>
                  <a:srgbClr val="FF6B6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experience</a:t>
            </a:r>
            <a:r>
              <a:rPr lang="en-US" sz="1315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business metrics</a:t>
            </a:r>
            <a:endParaRPr lang="en-US" sz="1315" dirty="0"/>
          </a:p>
        </p:txBody>
      </p:sp>
      <p:sp>
        <p:nvSpPr>
          <p:cNvPr id="21" name="Text 6"/>
          <p:cNvSpPr/>
          <p:nvPr/>
        </p:nvSpPr>
        <p:spPr>
          <a:xfrm>
            <a:off x="668208" y="3932446"/>
            <a:ext cx="4751705" cy="22273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Latency Impact:</a:t>
            </a:r>
            <a:endParaRPr lang="en-US" sz="1169" dirty="0"/>
          </a:p>
        </p:txBody>
      </p:sp>
      <p:sp>
        <p:nvSpPr>
          <p:cNvPr id="22" name="Text 7"/>
          <p:cNvSpPr/>
          <p:nvPr/>
        </p:nvSpPr>
        <p:spPr>
          <a:xfrm>
            <a:off x="668209" y="4452164"/>
            <a:ext cx="303304" cy="1856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461"/>
              </a:lnSpc>
            </a:pPr>
            <a:r>
              <a:rPr lang="en-US" sz="1023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Fast</a:t>
            </a:r>
            <a:endParaRPr lang="en-US" sz="1023" dirty="0"/>
          </a:p>
        </p:txBody>
      </p:sp>
      <p:sp>
        <p:nvSpPr>
          <p:cNvPr id="23" name="Text 8"/>
          <p:cNvSpPr/>
          <p:nvPr/>
        </p:nvSpPr>
        <p:spPr>
          <a:xfrm>
            <a:off x="5138158" y="4452164"/>
            <a:ext cx="338107" cy="1856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461"/>
              </a:lnSpc>
            </a:pPr>
            <a:r>
              <a:rPr lang="en-US" sz="1023" dirty="0">
                <a:solidFill>
                  <a:srgbClr val="4B556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Slow</a:t>
            </a:r>
            <a:endParaRPr lang="en-US" sz="1023" dirty="0"/>
          </a:p>
        </p:txBody>
      </p:sp>
      <p:sp>
        <p:nvSpPr>
          <p:cNvPr id="24" name="Text 9"/>
          <p:cNvSpPr/>
          <p:nvPr/>
        </p:nvSpPr>
        <p:spPr>
          <a:xfrm>
            <a:off x="6756330" y="2187679"/>
            <a:ext cx="5702046" cy="29698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338"/>
              </a:lnSpc>
            </a:pPr>
            <a:r>
              <a:rPr lang="en-US" sz="1754" b="1" dirty="0">
                <a:solidFill>
                  <a:srgbClr val="1F293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How Data Travels Across the Globe</a:t>
            </a:r>
            <a:endParaRPr lang="en-US" sz="1754" dirty="0"/>
          </a:p>
        </p:txBody>
      </p:sp>
      <p:sp>
        <p:nvSpPr>
          <p:cNvPr id="25" name="Text 10"/>
          <p:cNvSpPr/>
          <p:nvPr/>
        </p:nvSpPr>
        <p:spPr>
          <a:xfrm>
            <a:off x="6644962" y="5350649"/>
            <a:ext cx="329232" cy="1856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461"/>
              </a:lnSpc>
            </a:pPr>
            <a:r>
              <a:rPr lang="en-US" sz="1023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</a:t>
            </a:r>
            <a:endParaRPr lang="en-US" sz="1023" dirty="0"/>
          </a:p>
        </p:txBody>
      </p:sp>
      <p:sp>
        <p:nvSpPr>
          <p:cNvPr id="26" name="Text 11"/>
          <p:cNvSpPr/>
          <p:nvPr/>
        </p:nvSpPr>
        <p:spPr>
          <a:xfrm>
            <a:off x="8468759" y="5350649"/>
            <a:ext cx="840655" cy="1856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461"/>
              </a:lnSpc>
            </a:pPr>
            <a:r>
              <a:rPr lang="en-US" sz="1023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Center</a:t>
            </a:r>
            <a:endParaRPr lang="en-US" sz="1023" dirty="0"/>
          </a:p>
        </p:txBody>
      </p:sp>
      <p:sp>
        <p:nvSpPr>
          <p:cNvPr id="27" name="Text 12"/>
          <p:cNvSpPr/>
          <p:nvPr/>
        </p:nvSpPr>
        <p:spPr>
          <a:xfrm>
            <a:off x="10755866" y="5350649"/>
            <a:ext cx="546226" cy="1856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461"/>
              </a:lnSpc>
            </a:pPr>
            <a:r>
              <a:rPr lang="en-US" sz="1023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Latency</a:t>
            </a:r>
            <a:endParaRPr lang="en-US" sz="1023" dirty="0"/>
          </a:p>
        </p:txBody>
      </p:sp>
      <p:sp>
        <p:nvSpPr>
          <p:cNvPr id="28" name="Text 13"/>
          <p:cNvSpPr/>
          <p:nvPr/>
        </p:nvSpPr>
        <p:spPr>
          <a:xfrm>
            <a:off x="-653360" y="6055980"/>
            <a:ext cx="13185981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2046"/>
              </a:lnSpc>
            </a:pPr>
            <a:r>
              <a:rPr lang="en-US" sz="1461" i="1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"What if content could travel </a:t>
            </a:r>
            <a:r>
              <a:rPr lang="en-US" sz="1461" i="1" dirty="0">
                <a:solidFill>
                  <a:srgbClr val="FF6B6B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200 times faster</a:t>
            </a:r>
            <a:r>
              <a:rPr lang="en-US" sz="1461" i="1" dirty="0">
                <a:solidFill>
                  <a:srgbClr val="37415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users worldwide?"</a:t>
            </a:r>
            <a:endParaRPr lang="en-US" sz="146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9227"/>
            <a:ext cx="11879263" cy="668208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79226"/>
            <a:ext cx="11879263" cy="74245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981" y="2120975"/>
            <a:ext cx="5419914" cy="222736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595" y="2343711"/>
            <a:ext cx="278420" cy="22273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595" y="2752060"/>
            <a:ext cx="148491" cy="148491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595" y="3086165"/>
            <a:ext cx="148491" cy="148491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595" y="3420269"/>
            <a:ext cx="148491" cy="148491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595" y="3750177"/>
            <a:ext cx="148491" cy="148491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2367" y="2120975"/>
            <a:ext cx="5419914" cy="222736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7981" y="2343711"/>
            <a:ext cx="278420" cy="222736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7981" y="2752060"/>
            <a:ext cx="148491" cy="148491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7981" y="3086165"/>
            <a:ext cx="148491" cy="148491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7981" y="3424474"/>
            <a:ext cx="148491" cy="148491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7981" y="3733362"/>
            <a:ext cx="148491" cy="148491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6982" y="4645318"/>
            <a:ext cx="3662676" cy="1225049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70547" y="4793809"/>
            <a:ext cx="315543" cy="334104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08148" y="4645318"/>
            <a:ext cx="3662821" cy="1225049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00276" y="4793809"/>
            <a:ext cx="278420" cy="334104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19460" y="4645318"/>
            <a:ext cx="3662676" cy="1225049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11588" y="4793809"/>
            <a:ext cx="278420" cy="334104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371227" y="264840"/>
            <a:ext cx="11136809" cy="37122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923"/>
              </a:lnSpc>
            </a:pPr>
            <a:r>
              <a:rPr lang="en-US" sz="2631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Edge Locations &amp; CDN</a:t>
            </a:r>
            <a:endParaRPr lang="en-US" sz="2631" dirty="0"/>
          </a:p>
        </p:txBody>
      </p:sp>
      <p:sp>
        <p:nvSpPr>
          <p:cNvPr id="23" name="Text 1"/>
          <p:cNvSpPr/>
          <p:nvPr/>
        </p:nvSpPr>
        <p:spPr>
          <a:xfrm>
            <a:off x="296981" y="1118662"/>
            <a:ext cx="8315484" cy="77957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46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AWS Edge Locations form a global network of Points of Presence that power Amazon CloudFront (CDN), reducing latency by caching content closer to end-users and enhancing application performance worldwide.</a:t>
            </a:r>
            <a:endParaRPr lang="en-US" sz="1461" dirty="0"/>
          </a:p>
        </p:txBody>
      </p:sp>
      <p:sp>
        <p:nvSpPr>
          <p:cNvPr id="24" name="Text 2"/>
          <p:cNvSpPr/>
          <p:nvPr/>
        </p:nvSpPr>
        <p:spPr>
          <a:xfrm>
            <a:off x="872383" y="2306588"/>
            <a:ext cx="5048687" cy="29698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338"/>
              </a:lnSpc>
            </a:pPr>
            <a:r>
              <a:rPr lang="en-US" sz="1754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AWS Edge Network</a:t>
            </a:r>
            <a:endParaRPr lang="en-US" sz="1754" dirty="0"/>
          </a:p>
        </p:txBody>
      </p:sp>
      <p:sp>
        <p:nvSpPr>
          <p:cNvPr id="25" name="Text 3"/>
          <p:cNvSpPr/>
          <p:nvPr/>
        </p:nvSpPr>
        <p:spPr>
          <a:xfrm>
            <a:off x="705331" y="2714938"/>
            <a:ext cx="5394044" cy="22273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Strategically distributed Points of Presence (PoPs) worldwide</a:t>
            </a:r>
            <a:endParaRPr lang="en-US" sz="1169" dirty="0"/>
          </a:p>
        </p:txBody>
      </p:sp>
      <p:sp>
        <p:nvSpPr>
          <p:cNvPr id="26" name="Text 4"/>
          <p:cNvSpPr/>
          <p:nvPr/>
        </p:nvSpPr>
        <p:spPr>
          <a:xfrm>
            <a:off x="705331" y="3049042"/>
            <a:ext cx="3479383" cy="22273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Bring AWS services closer to end-users</a:t>
            </a:r>
            <a:endParaRPr lang="en-US" sz="1169" dirty="0"/>
          </a:p>
        </p:txBody>
      </p:sp>
      <p:sp>
        <p:nvSpPr>
          <p:cNvPr id="27" name="Text 5"/>
          <p:cNvSpPr/>
          <p:nvPr/>
        </p:nvSpPr>
        <p:spPr>
          <a:xfrm>
            <a:off x="705331" y="3383146"/>
            <a:ext cx="4825950" cy="44547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Reduce latency by caching content geographically nearer to users</a:t>
            </a:r>
            <a:endParaRPr lang="en-US" sz="1169" dirty="0"/>
          </a:p>
        </p:txBody>
      </p:sp>
      <p:sp>
        <p:nvSpPr>
          <p:cNvPr id="28" name="Text 6"/>
          <p:cNvSpPr/>
          <p:nvPr/>
        </p:nvSpPr>
        <p:spPr>
          <a:xfrm>
            <a:off x="705331" y="3713054"/>
            <a:ext cx="4859651" cy="22273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 security with integrated AWS Shield and WAF</a:t>
            </a:r>
            <a:endParaRPr lang="en-US" sz="1169" dirty="0"/>
          </a:p>
        </p:txBody>
      </p:sp>
      <p:sp>
        <p:nvSpPr>
          <p:cNvPr id="29" name="Text 7"/>
          <p:cNvSpPr/>
          <p:nvPr/>
        </p:nvSpPr>
        <p:spPr>
          <a:xfrm>
            <a:off x="6737769" y="2306588"/>
            <a:ext cx="6058424" cy="29698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338"/>
              </a:lnSpc>
            </a:pPr>
            <a:r>
              <a:rPr lang="en-US" sz="1754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Amazon CloudFront (CDN)</a:t>
            </a:r>
            <a:endParaRPr lang="en-US" sz="1754" dirty="0"/>
          </a:p>
        </p:txBody>
      </p:sp>
      <p:sp>
        <p:nvSpPr>
          <p:cNvPr id="30" name="Text 8"/>
          <p:cNvSpPr/>
          <p:nvPr/>
        </p:nvSpPr>
        <p:spPr>
          <a:xfrm>
            <a:off x="6570717" y="2714938"/>
            <a:ext cx="5756164" cy="22273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Content Delivery Network service that leverages Edge Locations</a:t>
            </a:r>
            <a:endParaRPr lang="en-US" sz="1169" dirty="0"/>
          </a:p>
        </p:txBody>
      </p:sp>
      <p:sp>
        <p:nvSpPr>
          <p:cNvPr id="31" name="Text 9"/>
          <p:cNvSpPr/>
          <p:nvPr/>
        </p:nvSpPr>
        <p:spPr>
          <a:xfrm>
            <a:off x="6570717" y="3049042"/>
            <a:ext cx="4825950" cy="44547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Securely delivers static and dynamic web content, video streams, and APIs</a:t>
            </a:r>
            <a:endParaRPr lang="en-US" sz="1169" dirty="0"/>
          </a:p>
        </p:txBody>
      </p:sp>
      <p:sp>
        <p:nvSpPr>
          <p:cNvPr id="32" name="Text 10"/>
          <p:cNvSpPr/>
          <p:nvPr/>
        </p:nvSpPr>
        <p:spPr>
          <a:xfrm>
            <a:off x="6570717" y="3656311"/>
            <a:ext cx="5496537" cy="22273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Minimizes distance data travels, resulting in faster load times</a:t>
            </a:r>
            <a:endParaRPr lang="en-US" sz="1169" dirty="0"/>
          </a:p>
        </p:txBody>
      </p:sp>
      <p:sp>
        <p:nvSpPr>
          <p:cNvPr id="33" name="Text 11"/>
          <p:cNvSpPr/>
          <p:nvPr/>
        </p:nvSpPr>
        <p:spPr>
          <a:xfrm>
            <a:off x="6588033" y="3368091"/>
            <a:ext cx="3589358" cy="22273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Enables efficient global content delivery</a:t>
            </a:r>
            <a:endParaRPr lang="en-US" sz="1169" dirty="0"/>
          </a:p>
        </p:txBody>
      </p:sp>
      <p:sp>
        <p:nvSpPr>
          <p:cNvPr id="34" name="Text 12"/>
          <p:cNvSpPr/>
          <p:nvPr/>
        </p:nvSpPr>
        <p:spPr>
          <a:xfrm>
            <a:off x="108903" y="5239281"/>
            <a:ext cx="4038833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2046"/>
              </a:lnSpc>
            </a:pPr>
            <a:r>
              <a:rPr lang="en-US" sz="1315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Improved Performance</a:t>
            </a:r>
            <a:endParaRPr lang="en-US" sz="1315" dirty="0"/>
          </a:p>
        </p:txBody>
      </p:sp>
      <p:sp>
        <p:nvSpPr>
          <p:cNvPr id="35" name="Text 13"/>
          <p:cNvSpPr/>
          <p:nvPr/>
        </p:nvSpPr>
        <p:spPr>
          <a:xfrm>
            <a:off x="108903" y="5499140"/>
            <a:ext cx="4038833" cy="22273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1754"/>
              </a:lnSpc>
            </a:pPr>
            <a:r>
              <a:rPr lang="en-US" sz="1169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Reduced latency and faster content delivery</a:t>
            </a:r>
            <a:endParaRPr lang="en-US" sz="1169" dirty="0"/>
          </a:p>
        </p:txBody>
      </p:sp>
      <p:sp>
        <p:nvSpPr>
          <p:cNvPr id="36" name="Text 14"/>
          <p:cNvSpPr/>
          <p:nvPr/>
        </p:nvSpPr>
        <p:spPr>
          <a:xfrm>
            <a:off x="3920055" y="5239281"/>
            <a:ext cx="4039008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2046"/>
              </a:lnSpc>
            </a:pPr>
            <a:r>
              <a:rPr lang="en-US" sz="1315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Security</a:t>
            </a:r>
            <a:endParaRPr lang="en-US" sz="1315" dirty="0"/>
          </a:p>
        </p:txBody>
      </p:sp>
      <p:sp>
        <p:nvSpPr>
          <p:cNvPr id="37" name="Text 15"/>
          <p:cNvSpPr/>
          <p:nvPr/>
        </p:nvSpPr>
        <p:spPr>
          <a:xfrm>
            <a:off x="3920055" y="5499140"/>
            <a:ext cx="4039008" cy="22273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1754"/>
              </a:lnSpc>
            </a:pPr>
            <a:r>
              <a:rPr lang="en-US" sz="1169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First line of defense against threats</a:t>
            </a:r>
            <a:endParaRPr lang="en-US" sz="1169" dirty="0"/>
          </a:p>
        </p:txBody>
      </p:sp>
      <p:sp>
        <p:nvSpPr>
          <p:cNvPr id="38" name="Text 16"/>
          <p:cNvSpPr/>
          <p:nvPr/>
        </p:nvSpPr>
        <p:spPr>
          <a:xfrm>
            <a:off x="8067950" y="5239281"/>
            <a:ext cx="3365695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2046"/>
              </a:lnSpc>
            </a:pPr>
            <a:r>
              <a:rPr lang="en-US" sz="1315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Global Reach</a:t>
            </a:r>
            <a:endParaRPr lang="en-US" sz="1315" dirty="0"/>
          </a:p>
        </p:txBody>
      </p:sp>
      <p:sp>
        <p:nvSpPr>
          <p:cNvPr id="39" name="Text 17"/>
          <p:cNvSpPr/>
          <p:nvPr/>
        </p:nvSpPr>
        <p:spPr>
          <a:xfrm>
            <a:off x="7731381" y="5499140"/>
            <a:ext cx="4038833" cy="22273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1754"/>
              </a:lnSpc>
            </a:pPr>
            <a:r>
              <a:rPr lang="en-US" sz="1169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Efficient content delivery worldwide</a:t>
            </a:r>
            <a:endParaRPr lang="en-US" sz="1169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9227"/>
            <a:ext cx="11879263" cy="668208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472" y="1935361"/>
            <a:ext cx="10988318" cy="3563779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-653360" y="524699"/>
            <a:ext cx="13185981" cy="44547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3507"/>
              </a:lnSpc>
            </a:pPr>
            <a:r>
              <a:rPr lang="en-US" sz="3507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Explaining AWS Edge Locations</a:t>
            </a:r>
            <a:endParaRPr lang="en-US" sz="3507" dirty="0"/>
          </a:p>
        </p:txBody>
      </p:sp>
      <p:sp>
        <p:nvSpPr>
          <p:cNvPr id="7" name="Text 1"/>
          <p:cNvSpPr/>
          <p:nvPr/>
        </p:nvSpPr>
        <p:spPr>
          <a:xfrm>
            <a:off x="-653360" y="1118662"/>
            <a:ext cx="13185981" cy="29698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2338"/>
              </a:lnSpc>
            </a:pPr>
            <a:r>
              <a:rPr lang="en-US" sz="1754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Delivering Content Faster and More Securely to Your Users</a:t>
            </a:r>
            <a:endParaRPr lang="en-US" sz="1754" dirty="0"/>
          </a:p>
        </p:txBody>
      </p:sp>
      <p:pic>
        <p:nvPicPr>
          <p:cNvPr id="5" name="Image 7" descr="preencoded.png">
            <a:extLst>
              <a:ext uri="{FF2B5EF4-FFF2-40B4-BE49-F238E27FC236}">
                <a16:creationId xmlns:a16="http://schemas.microsoft.com/office/drawing/2014/main" id="{05342A13-FF84-27DC-4B0B-376C767C5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101" y="1861116"/>
            <a:ext cx="5494159" cy="356377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121B6-E54D-50A3-101D-DF1E84FC9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AE42604-333A-499F-BE65-DA4C8427A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9227"/>
            <a:ext cx="11879263" cy="6682085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DFFB3E16-54CE-313F-4668-F14FB8B68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067" y="1192907"/>
            <a:ext cx="1670521" cy="1670521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C7B816A3-9AAA-C073-0CD4-C785C83E8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1748" y="1935361"/>
            <a:ext cx="1113681" cy="1113681"/>
          </a:xfrm>
          <a:prstGeom prst="rect">
            <a:avLst/>
          </a:prstGeom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3579BED4-F1E7-A04A-8E1A-F30491F59B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6640" y="3791496"/>
            <a:ext cx="1392101" cy="1392101"/>
          </a:xfrm>
          <a:prstGeom prst="rect">
            <a:avLst/>
          </a:prstGeom>
        </p:spPr>
      </p:pic>
      <p:pic>
        <p:nvPicPr>
          <p:cNvPr id="8" name="Picture 7" descr="A red and black triangle with white text&#10;&#10;AI-generated content may be incorrect.">
            <a:extLst>
              <a:ext uri="{FF2B5EF4-FFF2-40B4-BE49-F238E27FC236}">
                <a16:creationId xmlns:a16="http://schemas.microsoft.com/office/drawing/2014/main" id="{C763D2C7-EC88-5FD6-6E17-2C32E15D6B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79226"/>
            <a:ext cx="11879263" cy="668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988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9227"/>
            <a:ext cx="11879263" cy="668208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472" y="970171"/>
            <a:ext cx="1187926" cy="37123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63" y="2789183"/>
            <a:ext cx="5048687" cy="51971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331" y="2900551"/>
            <a:ext cx="296982" cy="29698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63" y="3457392"/>
            <a:ext cx="5048687" cy="51971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331" y="3568760"/>
            <a:ext cx="296982" cy="29698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63" y="4125600"/>
            <a:ext cx="5048687" cy="51971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331" y="4236968"/>
            <a:ext cx="296982" cy="296982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963" y="4793809"/>
            <a:ext cx="5048687" cy="519718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331" y="4905177"/>
            <a:ext cx="296982" cy="296982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9631" y="1304275"/>
            <a:ext cx="4640337" cy="3526656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9631" y="5016545"/>
            <a:ext cx="5494159" cy="816699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28289" y="5192878"/>
            <a:ext cx="167052" cy="167052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445472" y="524699"/>
            <a:ext cx="13185981" cy="37122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923"/>
              </a:lnSpc>
            </a:pPr>
            <a:r>
              <a:rPr lang="en-US" sz="2631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Question 1</a:t>
            </a:r>
            <a:endParaRPr lang="en-US" sz="2631" dirty="0"/>
          </a:p>
        </p:txBody>
      </p:sp>
      <p:sp>
        <p:nvSpPr>
          <p:cNvPr id="18" name="Text 1"/>
          <p:cNvSpPr/>
          <p:nvPr/>
        </p:nvSpPr>
        <p:spPr>
          <a:xfrm>
            <a:off x="445472" y="1304275"/>
            <a:ext cx="5197177" cy="118792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338"/>
              </a:lnSpc>
            </a:pPr>
            <a:r>
              <a:rPr lang="en-US" sz="1754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Which AWS Global Infrastructure component is primarily designed for caching content closer to end-users to reduce latency for content delivery?</a:t>
            </a:r>
            <a:endParaRPr lang="en-US" sz="1754" dirty="0"/>
          </a:p>
        </p:txBody>
      </p:sp>
      <p:sp>
        <p:nvSpPr>
          <p:cNvPr id="19" name="Text 2"/>
          <p:cNvSpPr/>
          <p:nvPr/>
        </p:nvSpPr>
        <p:spPr>
          <a:xfrm>
            <a:off x="796252" y="2900551"/>
            <a:ext cx="296982" cy="29698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</a:t>
            </a:r>
            <a:endParaRPr lang="en-US" sz="1169" dirty="0"/>
          </a:p>
        </p:txBody>
      </p:sp>
      <p:sp>
        <p:nvSpPr>
          <p:cNvPr id="20" name="Text 3"/>
          <p:cNvSpPr/>
          <p:nvPr/>
        </p:nvSpPr>
        <p:spPr>
          <a:xfrm>
            <a:off x="1150803" y="2919113"/>
            <a:ext cx="1335199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46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AWS Region</a:t>
            </a:r>
            <a:endParaRPr lang="en-US" sz="1461" dirty="0"/>
          </a:p>
        </p:txBody>
      </p:sp>
      <p:sp>
        <p:nvSpPr>
          <p:cNvPr id="21" name="Text 4"/>
          <p:cNvSpPr/>
          <p:nvPr/>
        </p:nvSpPr>
        <p:spPr>
          <a:xfrm>
            <a:off x="797122" y="3568760"/>
            <a:ext cx="296982" cy="29698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</a:t>
            </a:r>
            <a:endParaRPr lang="en-US" sz="1169" dirty="0"/>
          </a:p>
        </p:txBody>
      </p:sp>
      <p:sp>
        <p:nvSpPr>
          <p:cNvPr id="22" name="Text 5"/>
          <p:cNvSpPr/>
          <p:nvPr/>
        </p:nvSpPr>
        <p:spPr>
          <a:xfrm>
            <a:off x="1150804" y="3587321"/>
            <a:ext cx="1852016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46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Availability Zone</a:t>
            </a:r>
            <a:endParaRPr lang="en-US" sz="1461" dirty="0"/>
          </a:p>
        </p:txBody>
      </p:sp>
      <p:sp>
        <p:nvSpPr>
          <p:cNvPr id="23" name="Text 6"/>
          <p:cNvSpPr/>
          <p:nvPr/>
        </p:nvSpPr>
        <p:spPr>
          <a:xfrm>
            <a:off x="799298" y="4236968"/>
            <a:ext cx="296982" cy="29698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</a:t>
            </a:r>
            <a:endParaRPr lang="en-US" sz="1169" dirty="0"/>
          </a:p>
        </p:txBody>
      </p:sp>
      <p:sp>
        <p:nvSpPr>
          <p:cNvPr id="24" name="Text 7"/>
          <p:cNvSpPr/>
          <p:nvPr/>
        </p:nvSpPr>
        <p:spPr>
          <a:xfrm>
            <a:off x="1150804" y="4255530"/>
            <a:ext cx="1573423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46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Edge Location</a:t>
            </a:r>
            <a:endParaRPr lang="en-US" sz="1461" dirty="0"/>
          </a:p>
        </p:txBody>
      </p:sp>
      <p:sp>
        <p:nvSpPr>
          <p:cNvPr id="25" name="Text 8"/>
          <p:cNvSpPr/>
          <p:nvPr/>
        </p:nvSpPr>
        <p:spPr>
          <a:xfrm>
            <a:off x="792192" y="4905177"/>
            <a:ext cx="296982" cy="29698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</a:t>
            </a:r>
            <a:endParaRPr lang="en-US" sz="1169" dirty="0"/>
          </a:p>
        </p:txBody>
      </p:sp>
      <p:sp>
        <p:nvSpPr>
          <p:cNvPr id="26" name="Text 9"/>
          <p:cNvSpPr/>
          <p:nvPr/>
        </p:nvSpPr>
        <p:spPr>
          <a:xfrm>
            <a:off x="1150804" y="4923738"/>
            <a:ext cx="1215304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46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Local Zone</a:t>
            </a:r>
            <a:endParaRPr lang="en-US" sz="1461" dirty="0"/>
          </a:p>
        </p:txBody>
      </p:sp>
      <p:sp>
        <p:nvSpPr>
          <p:cNvPr id="27" name="Text 10"/>
          <p:cNvSpPr/>
          <p:nvPr/>
        </p:nvSpPr>
        <p:spPr>
          <a:xfrm>
            <a:off x="6162367" y="5201167"/>
            <a:ext cx="5197177" cy="51971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2046"/>
              </a:lnSpc>
            </a:pPr>
            <a:r>
              <a:rPr lang="en-US" sz="1315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Edge Locations improve performance by bringing content closer to users</a:t>
            </a:r>
            <a:endParaRPr lang="en-US" sz="131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9227"/>
            <a:ext cx="11879263" cy="668208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472" y="970171"/>
            <a:ext cx="1187926" cy="37123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472" y="1230030"/>
            <a:ext cx="5197177" cy="668209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963" y="1378521"/>
            <a:ext cx="371227" cy="371227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472" y="4900537"/>
            <a:ext cx="5197177" cy="107655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963" y="5290325"/>
            <a:ext cx="167052" cy="29698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9631" y="1230030"/>
            <a:ext cx="5494159" cy="3563779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39631" y="1230030"/>
            <a:ext cx="5494159" cy="3563779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39631" y="5016545"/>
            <a:ext cx="1732296" cy="1113681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94411" y="5127913"/>
            <a:ext cx="222736" cy="296982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20418" y="5016545"/>
            <a:ext cx="1732441" cy="1113681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03039" y="5127913"/>
            <a:ext cx="167052" cy="29698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01349" y="5016545"/>
            <a:ext cx="1732441" cy="1113681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456129" y="5127913"/>
            <a:ext cx="222736" cy="296982"/>
          </a:xfrm>
          <a:prstGeom prst="rect">
            <a:avLst/>
          </a:prstGeom>
        </p:spPr>
      </p:pic>
      <p:sp>
        <p:nvSpPr>
          <p:cNvPr id="19" name="Text 1"/>
          <p:cNvSpPr/>
          <p:nvPr/>
        </p:nvSpPr>
        <p:spPr>
          <a:xfrm>
            <a:off x="725053" y="1378521"/>
            <a:ext cx="371227" cy="37122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</a:t>
            </a:r>
            <a:endParaRPr lang="en-US" sz="1169" dirty="0"/>
          </a:p>
        </p:txBody>
      </p:sp>
      <p:sp>
        <p:nvSpPr>
          <p:cNvPr id="20" name="Text 2"/>
          <p:cNvSpPr/>
          <p:nvPr/>
        </p:nvSpPr>
        <p:spPr>
          <a:xfrm>
            <a:off x="1113681" y="1415643"/>
            <a:ext cx="2125738" cy="29698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338"/>
              </a:lnSpc>
            </a:pPr>
            <a:r>
              <a:rPr lang="en-US" sz="1754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Edge Location</a:t>
            </a:r>
            <a:endParaRPr lang="en-US" sz="1754" dirty="0"/>
          </a:p>
        </p:txBody>
      </p:sp>
      <p:sp>
        <p:nvSpPr>
          <p:cNvPr id="21" name="Text 3"/>
          <p:cNvSpPr/>
          <p:nvPr/>
        </p:nvSpPr>
        <p:spPr>
          <a:xfrm>
            <a:off x="445472" y="2120974"/>
            <a:ext cx="5197177" cy="29698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338"/>
              </a:lnSpc>
            </a:pPr>
            <a:r>
              <a:rPr lang="en-US" sz="1754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Explanation:</a:t>
            </a:r>
            <a:endParaRPr lang="en-US" sz="1754" dirty="0"/>
          </a:p>
        </p:txBody>
      </p:sp>
      <p:sp>
        <p:nvSpPr>
          <p:cNvPr id="22" name="Text 4"/>
          <p:cNvSpPr/>
          <p:nvPr/>
        </p:nvSpPr>
        <p:spPr>
          <a:xfrm>
            <a:off x="445472" y="2566447"/>
            <a:ext cx="5197177" cy="211135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6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Edge Locations are strategically positioned worldwide to cache static and dynamic content, such as web pages, images, and videos, closer to end-users. Services like Amazon CloudFront leverage these locations to deliver content with minimal latency, improving user experience by reducing the distance data needs to travel.</a:t>
            </a:r>
            <a:endParaRPr lang="en-US" sz="1461" dirty="0"/>
          </a:p>
        </p:txBody>
      </p:sp>
      <p:sp>
        <p:nvSpPr>
          <p:cNvPr id="23" name="Text 5"/>
          <p:cNvSpPr/>
          <p:nvPr/>
        </p:nvSpPr>
        <p:spPr>
          <a:xfrm>
            <a:off x="872383" y="5049028"/>
            <a:ext cx="4621776" cy="77957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315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Point:</a:t>
            </a:r>
            <a:r>
              <a:rPr lang="en-US" sz="1315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Edge Locations are specifically designed for content delivery caching, distinct from Regions and Availability Zones.</a:t>
            </a:r>
            <a:endParaRPr lang="en-US" sz="1315" dirty="0"/>
          </a:p>
        </p:txBody>
      </p:sp>
      <p:sp>
        <p:nvSpPr>
          <p:cNvPr id="24" name="Text 6"/>
          <p:cNvSpPr/>
          <p:nvPr/>
        </p:nvSpPr>
        <p:spPr>
          <a:xfrm>
            <a:off x="6050999" y="5499140"/>
            <a:ext cx="1509560" cy="51971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2046"/>
              </a:lnSpc>
            </a:pPr>
            <a:r>
              <a:rPr lang="en-US" sz="1315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Global Content Delivery</a:t>
            </a:r>
            <a:endParaRPr lang="en-US" sz="1315" dirty="0"/>
          </a:p>
        </p:txBody>
      </p:sp>
      <p:sp>
        <p:nvSpPr>
          <p:cNvPr id="25" name="Text 7"/>
          <p:cNvSpPr/>
          <p:nvPr/>
        </p:nvSpPr>
        <p:spPr>
          <a:xfrm>
            <a:off x="7780815" y="5499140"/>
            <a:ext cx="1811646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2046"/>
              </a:lnSpc>
            </a:pPr>
            <a:r>
              <a:rPr lang="en-US" sz="1315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Reduced Latency</a:t>
            </a:r>
            <a:endParaRPr lang="en-US" sz="1315" dirty="0"/>
          </a:p>
        </p:txBody>
      </p:sp>
      <p:sp>
        <p:nvSpPr>
          <p:cNvPr id="26" name="Text 8"/>
          <p:cNvSpPr/>
          <p:nvPr/>
        </p:nvSpPr>
        <p:spPr>
          <a:xfrm>
            <a:off x="9812717" y="5499140"/>
            <a:ext cx="1509705" cy="51971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2046"/>
              </a:lnSpc>
            </a:pPr>
            <a:r>
              <a:rPr lang="en-US" sz="1315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Improved Security</a:t>
            </a:r>
            <a:endParaRPr lang="en-US" sz="131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9227"/>
            <a:ext cx="11879263" cy="668208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7" y="79227"/>
            <a:ext cx="11879263" cy="668208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63" y="1155784"/>
            <a:ext cx="1113681" cy="37123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963" y="2752061"/>
            <a:ext cx="5048687" cy="96519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699" y="3002639"/>
            <a:ext cx="167052" cy="16705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6613" y="1935361"/>
            <a:ext cx="371227" cy="371227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5500" y="2116335"/>
            <a:ext cx="213455" cy="9281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9420" y="2747421"/>
            <a:ext cx="185613" cy="9281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8053" y="2613607"/>
            <a:ext cx="371227" cy="371227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29420" y="2811220"/>
            <a:ext cx="185613" cy="9281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6973" y="5120373"/>
            <a:ext cx="111368" cy="111368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32143" y="5120373"/>
            <a:ext cx="111368" cy="11136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39631" y="5001609"/>
            <a:ext cx="111368" cy="11136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77812" y="5239281"/>
            <a:ext cx="111368" cy="111368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08649" y="5476808"/>
            <a:ext cx="111368" cy="11136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39631" y="5358045"/>
            <a:ext cx="111368" cy="11136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46973" y="5476808"/>
            <a:ext cx="111368" cy="111368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3963" y="6000297"/>
            <a:ext cx="129929" cy="129929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1" y="6687066"/>
            <a:ext cx="11879263" cy="74245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593963" y="673190"/>
            <a:ext cx="10691336" cy="37122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923"/>
              </a:lnSpc>
            </a:pPr>
            <a:r>
              <a:rPr lang="en-US" sz="2631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AWS Regions Overview</a:t>
            </a:r>
            <a:endParaRPr lang="en-US" sz="2631" dirty="0"/>
          </a:p>
        </p:txBody>
      </p:sp>
      <p:sp>
        <p:nvSpPr>
          <p:cNvPr id="23" name="Text 1"/>
          <p:cNvSpPr/>
          <p:nvPr/>
        </p:nvSpPr>
        <p:spPr>
          <a:xfrm>
            <a:off x="593963" y="1489889"/>
            <a:ext cx="5048687" cy="103943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46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AWS Regions are distinct geographic areas where Amazon Web Services clusters its data centers, designed to be completely independent and isolated from other Regions.</a:t>
            </a:r>
            <a:endParaRPr lang="en-US" sz="1461" dirty="0"/>
          </a:p>
        </p:txBody>
      </p:sp>
      <p:sp>
        <p:nvSpPr>
          <p:cNvPr id="24" name="Text 2"/>
          <p:cNvSpPr/>
          <p:nvPr/>
        </p:nvSpPr>
        <p:spPr>
          <a:xfrm>
            <a:off x="1057997" y="2974797"/>
            <a:ext cx="4603214" cy="51971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315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AWS currently operates </a:t>
            </a:r>
            <a:r>
              <a:rPr lang="en-US" sz="1315" b="1" dirty="0">
                <a:solidFill>
                  <a:srgbClr val="F9731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38</a:t>
            </a:r>
            <a:r>
              <a:rPr lang="en-US" sz="1315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geographic Regions worldwide, with plans for further expansion.</a:t>
            </a:r>
            <a:endParaRPr lang="en-US" sz="1315" dirty="0"/>
          </a:p>
        </p:txBody>
      </p:sp>
      <p:sp>
        <p:nvSpPr>
          <p:cNvPr id="25" name="Text 3"/>
          <p:cNvSpPr/>
          <p:nvPr/>
        </p:nvSpPr>
        <p:spPr>
          <a:xfrm>
            <a:off x="6236613" y="1489889"/>
            <a:ext cx="6058424" cy="29698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338"/>
              </a:lnSpc>
            </a:pPr>
            <a:r>
              <a:rPr lang="en-US" sz="1754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Characteristics</a:t>
            </a:r>
            <a:endParaRPr lang="en-US" sz="1754" dirty="0"/>
          </a:p>
        </p:txBody>
      </p:sp>
      <p:sp>
        <p:nvSpPr>
          <p:cNvPr id="26" name="Text 4"/>
          <p:cNvSpPr/>
          <p:nvPr/>
        </p:nvSpPr>
        <p:spPr>
          <a:xfrm>
            <a:off x="6756330" y="1935361"/>
            <a:ext cx="5115276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46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Geographic Isolation</a:t>
            </a:r>
            <a:endParaRPr lang="en-US" sz="1461" dirty="0"/>
          </a:p>
        </p:txBody>
      </p:sp>
      <p:sp>
        <p:nvSpPr>
          <p:cNvPr id="27" name="Text 5"/>
          <p:cNvSpPr/>
          <p:nvPr/>
        </p:nvSpPr>
        <p:spPr>
          <a:xfrm>
            <a:off x="6756330" y="2195220"/>
            <a:ext cx="5115276" cy="22273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Each Region is a separate, independent geographic area.</a:t>
            </a:r>
            <a:endParaRPr lang="en-US" sz="1169" dirty="0"/>
          </a:p>
        </p:txBody>
      </p:sp>
      <p:sp>
        <p:nvSpPr>
          <p:cNvPr id="30" name="Text 8"/>
          <p:cNvSpPr/>
          <p:nvPr/>
        </p:nvSpPr>
        <p:spPr>
          <a:xfrm>
            <a:off x="6737770" y="2613607"/>
            <a:ext cx="4528969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46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 Sovereignty</a:t>
            </a:r>
            <a:endParaRPr lang="en-US" sz="1461" dirty="0"/>
          </a:p>
        </p:txBody>
      </p:sp>
      <p:sp>
        <p:nvSpPr>
          <p:cNvPr id="31" name="Text 9"/>
          <p:cNvSpPr/>
          <p:nvPr/>
        </p:nvSpPr>
        <p:spPr>
          <a:xfrm>
            <a:off x="6737770" y="2873466"/>
            <a:ext cx="4528969" cy="44547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Enables customers to keep data within specific geographic boundaries to comply with local regulations.</a:t>
            </a:r>
            <a:endParaRPr lang="en-US" sz="1169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9227"/>
            <a:ext cx="11879263" cy="668208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472" y="970171"/>
            <a:ext cx="1187926" cy="37123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63" y="2492201"/>
            <a:ext cx="5048687" cy="51971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331" y="2603569"/>
            <a:ext cx="296982" cy="29698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963" y="3160410"/>
            <a:ext cx="5048687" cy="51971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331" y="3271778"/>
            <a:ext cx="296982" cy="29698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63" y="3828619"/>
            <a:ext cx="5048687" cy="51971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331" y="3939987"/>
            <a:ext cx="296982" cy="296982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63" y="4496827"/>
            <a:ext cx="5048687" cy="519718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5331" y="4608195"/>
            <a:ext cx="296982" cy="296982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39631" y="1304275"/>
            <a:ext cx="5494159" cy="3563779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88122" y="1452766"/>
            <a:ext cx="5197177" cy="3266797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67698" y="1582696"/>
            <a:ext cx="371227" cy="371227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23833" y="1582696"/>
            <a:ext cx="371227" cy="371227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03665" y="3160410"/>
            <a:ext cx="371227" cy="371227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87867" y="3160410"/>
            <a:ext cx="371227" cy="371227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31732" y="4274091"/>
            <a:ext cx="371227" cy="371227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59799" y="4274091"/>
            <a:ext cx="371227" cy="371227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95766" y="2046729"/>
            <a:ext cx="742454" cy="742454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934976" y="2232343"/>
            <a:ext cx="464034" cy="371227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67698" y="3346024"/>
            <a:ext cx="742454" cy="742454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006908" y="3531637"/>
            <a:ext cx="464034" cy="371227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909447" y="2417956"/>
            <a:ext cx="742454" cy="742454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048657" y="2603570"/>
            <a:ext cx="464034" cy="371227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259799" y="3624444"/>
            <a:ext cx="742454" cy="742454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468615" y="3810057"/>
            <a:ext cx="324824" cy="371227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904642" y="2510763"/>
            <a:ext cx="1080537" cy="306171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909447" y="2456175"/>
            <a:ext cx="901248" cy="25813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896323" y="2603570"/>
            <a:ext cx="997489" cy="997489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909447" y="1936068"/>
            <a:ext cx="866241" cy="86624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088122" y="4552511"/>
            <a:ext cx="148491" cy="148491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939631" y="5016545"/>
            <a:ext cx="5494159" cy="816699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116834" y="5192878"/>
            <a:ext cx="167052" cy="167052"/>
          </a:xfrm>
          <a:prstGeom prst="rect">
            <a:avLst/>
          </a:prstGeom>
        </p:spPr>
      </p:pic>
      <p:sp>
        <p:nvSpPr>
          <p:cNvPr id="37" name="Text 0"/>
          <p:cNvSpPr/>
          <p:nvPr/>
        </p:nvSpPr>
        <p:spPr>
          <a:xfrm>
            <a:off x="445472" y="524699"/>
            <a:ext cx="13185981" cy="37122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923"/>
              </a:lnSpc>
            </a:pPr>
            <a:r>
              <a:rPr lang="en-US" sz="2631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Question 2</a:t>
            </a:r>
            <a:endParaRPr lang="en-US" sz="2631" dirty="0"/>
          </a:p>
        </p:txBody>
      </p:sp>
      <p:sp>
        <p:nvSpPr>
          <p:cNvPr id="38" name="Text 1"/>
          <p:cNvSpPr/>
          <p:nvPr/>
        </p:nvSpPr>
        <p:spPr>
          <a:xfrm>
            <a:off x="445472" y="1304275"/>
            <a:ext cx="5197177" cy="89094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338"/>
              </a:lnSpc>
            </a:pPr>
            <a:r>
              <a:rPr lang="en-US" sz="1754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Which AWS service heavily utilizes Edge Locations to improve performance and reduce latency for global users?</a:t>
            </a:r>
            <a:endParaRPr lang="en-US" sz="1754" dirty="0"/>
          </a:p>
        </p:txBody>
      </p:sp>
      <p:sp>
        <p:nvSpPr>
          <p:cNvPr id="39" name="Text 2"/>
          <p:cNvSpPr/>
          <p:nvPr/>
        </p:nvSpPr>
        <p:spPr>
          <a:xfrm>
            <a:off x="796252" y="2603569"/>
            <a:ext cx="296982" cy="29698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</a:t>
            </a:r>
            <a:endParaRPr lang="en-US" sz="1169" dirty="0"/>
          </a:p>
        </p:txBody>
      </p:sp>
      <p:sp>
        <p:nvSpPr>
          <p:cNvPr id="40" name="Text 3"/>
          <p:cNvSpPr/>
          <p:nvPr/>
        </p:nvSpPr>
        <p:spPr>
          <a:xfrm>
            <a:off x="1150803" y="2622131"/>
            <a:ext cx="1408981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46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Amazon EC2</a:t>
            </a:r>
            <a:endParaRPr lang="en-US" sz="1461" dirty="0"/>
          </a:p>
        </p:txBody>
      </p:sp>
      <p:sp>
        <p:nvSpPr>
          <p:cNvPr id="41" name="Text 4"/>
          <p:cNvSpPr/>
          <p:nvPr/>
        </p:nvSpPr>
        <p:spPr>
          <a:xfrm>
            <a:off x="797122" y="3271778"/>
            <a:ext cx="296982" cy="29698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</a:t>
            </a:r>
            <a:endParaRPr lang="en-US" sz="1169" dirty="0"/>
          </a:p>
        </p:txBody>
      </p:sp>
      <p:sp>
        <p:nvSpPr>
          <p:cNvPr id="42" name="Text 5"/>
          <p:cNvSpPr/>
          <p:nvPr/>
        </p:nvSpPr>
        <p:spPr>
          <a:xfrm>
            <a:off x="1150804" y="3290340"/>
            <a:ext cx="1254109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46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Amazon S3</a:t>
            </a:r>
            <a:endParaRPr lang="en-US" sz="1461" dirty="0"/>
          </a:p>
        </p:txBody>
      </p:sp>
      <p:sp>
        <p:nvSpPr>
          <p:cNvPr id="43" name="Text 6"/>
          <p:cNvSpPr/>
          <p:nvPr/>
        </p:nvSpPr>
        <p:spPr>
          <a:xfrm>
            <a:off x="799298" y="3939987"/>
            <a:ext cx="296982" cy="29698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</a:t>
            </a:r>
            <a:endParaRPr lang="en-US" sz="1169" dirty="0"/>
          </a:p>
        </p:txBody>
      </p:sp>
      <p:sp>
        <p:nvSpPr>
          <p:cNvPr id="44" name="Text 7"/>
          <p:cNvSpPr/>
          <p:nvPr/>
        </p:nvSpPr>
        <p:spPr>
          <a:xfrm>
            <a:off x="1150803" y="3958548"/>
            <a:ext cx="2170633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46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Amazon CloudFront</a:t>
            </a:r>
            <a:endParaRPr lang="en-US" sz="1461" dirty="0"/>
          </a:p>
        </p:txBody>
      </p:sp>
      <p:sp>
        <p:nvSpPr>
          <p:cNvPr id="45" name="Text 8"/>
          <p:cNvSpPr/>
          <p:nvPr/>
        </p:nvSpPr>
        <p:spPr>
          <a:xfrm>
            <a:off x="792192" y="4608195"/>
            <a:ext cx="296982" cy="29698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</a:t>
            </a:r>
            <a:endParaRPr lang="en-US" sz="1169" dirty="0"/>
          </a:p>
        </p:txBody>
      </p:sp>
      <p:sp>
        <p:nvSpPr>
          <p:cNvPr id="46" name="Text 9"/>
          <p:cNvSpPr/>
          <p:nvPr/>
        </p:nvSpPr>
        <p:spPr>
          <a:xfrm>
            <a:off x="1150804" y="4626757"/>
            <a:ext cx="1438736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46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Amazon RDS</a:t>
            </a:r>
            <a:endParaRPr lang="en-US" sz="1461" dirty="0"/>
          </a:p>
        </p:txBody>
      </p:sp>
      <p:sp>
        <p:nvSpPr>
          <p:cNvPr id="47" name="Text 10"/>
          <p:cNvSpPr/>
          <p:nvPr/>
        </p:nvSpPr>
        <p:spPr>
          <a:xfrm>
            <a:off x="7795766" y="2863429"/>
            <a:ext cx="742454" cy="22273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1754"/>
              </a:lnSpc>
            </a:pPr>
            <a:r>
              <a:rPr lang="en-US" sz="1169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EC2</a:t>
            </a:r>
            <a:endParaRPr lang="en-US" sz="1169" dirty="0"/>
          </a:p>
        </p:txBody>
      </p:sp>
      <p:sp>
        <p:nvSpPr>
          <p:cNvPr id="48" name="Text 11"/>
          <p:cNvSpPr/>
          <p:nvPr/>
        </p:nvSpPr>
        <p:spPr>
          <a:xfrm>
            <a:off x="6867698" y="4162723"/>
            <a:ext cx="742454" cy="22273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1754"/>
              </a:lnSpc>
            </a:pPr>
            <a:r>
              <a:rPr lang="en-US" sz="1169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S3</a:t>
            </a:r>
            <a:endParaRPr lang="en-US" sz="1169" dirty="0"/>
          </a:p>
        </p:txBody>
      </p:sp>
      <p:sp>
        <p:nvSpPr>
          <p:cNvPr id="49" name="Text 12"/>
          <p:cNvSpPr/>
          <p:nvPr/>
        </p:nvSpPr>
        <p:spPr>
          <a:xfrm>
            <a:off x="8817670" y="3234656"/>
            <a:ext cx="1101326" cy="22273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1754"/>
              </a:lnSpc>
            </a:pPr>
            <a:r>
              <a:rPr lang="en-US" sz="1169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CloudFront</a:t>
            </a:r>
            <a:endParaRPr lang="en-US" sz="1169" dirty="0"/>
          </a:p>
        </p:txBody>
      </p:sp>
      <p:sp>
        <p:nvSpPr>
          <p:cNvPr id="50" name="Text 13"/>
          <p:cNvSpPr/>
          <p:nvPr/>
        </p:nvSpPr>
        <p:spPr>
          <a:xfrm>
            <a:off x="8259799" y="4441143"/>
            <a:ext cx="742454" cy="22273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1754"/>
              </a:lnSpc>
            </a:pPr>
            <a:r>
              <a:rPr lang="en-US" sz="1169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RDS</a:t>
            </a:r>
            <a:endParaRPr lang="en-US" sz="1169" dirty="0"/>
          </a:p>
        </p:txBody>
      </p:sp>
      <p:sp>
        <p:nvSpPr>
          <p:cNvPr id="51" name="Text 14"/>
          <p:cNvSpPr/>
          <p:nvPr/>
        </p:nvSpPr>
        <p:spPr>
          <a:xfrm>
            <a:off x="6310858" y="4533950"/>
            <a:ext cx="1182764" cy="1856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461"/>
              </a:lnSpc>
            </a:pPr>
            <a:r>
              <a:rPr lang="en-US" sz="1023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Edge Locations</a:t>
            </a:r>
            <a:endParaRPr lang="en-US" sz="1023" dirty="0"/>
          </a:p>
        </p:txBody>
      </p:sp>
      <p:sp>
        <p:nvSpPr>
          <p:cNvPr id="52" name="Text 15"/>
          <p:cNvSpPr/>
          <p:nvPr/>
        </p:nvSpPr>
        <p:spPr>
          <a:xfrm>
            <a:off x="6088122" y="5165036"/>
            <a:ext cx="5197177" cy="51971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2046"/>
              </a:lnSpc>
            </a:pPr>
            <a:r>
              <a:rPr lang="en-US" sz="1315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Amazon CloudFront uses Edge Locations to cache content globally, reducing latency for users</a:t>
            </a:r>
            <a:endParaRPr lang="en-US" sz="131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9227"/>
            <a:ext cx="11879263" cy="6781559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472" y="970171"/>
            <a:ext cx="1187926" cy="37123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472" y="1230030"/>
            <a:ext cx="10988318" cy="115080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963" y="1638380"/>
            <a:ext cx="278420" cy="33410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472" y="2603570"/>
            <a:ext cx="10988318" cy="267283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8487" y="5591947"/>
            <a:ext cx="593963" cy="593963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6259" y="5740437"/>
            <a:ext cx="278420" cy="296982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45985" y="5591947"/>
            <a:ext cx="593963" cy="593963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03756" y="5740437"/>
            <a:ext cx="278420" cy="296982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43482" y="5591947"/>
            <a:ext cx="593963" cy="593963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01253" y="5740437"/>
            <a:ext cx="278420" cy="29698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09637" y="5499140"/>
            <a:ext cx="742454" cy="742454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41654" y="5703315"/>
            <a:ext cx="278420" cy="334104"/>
          </a:xfrm>
          <a:prstGeom prst="rect">
            <a:avLst/>
          </a:prstGeom>
        </p:spPr>
      </p:pic>
      <p:sp>
        <p:nvSpPr>
          <p:cNvPr id="19" name="Text 1"/>
          <p:cNvSpPr/>
          <p:nvPr/>
        </p:nvSpPr>
        <p:spPr>
          <a:xfrm>
            <a:off x="1020874" y="1378521"/>
            <a:ext cx="10264425" cy="29698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338"/>
              </a:lnSpc>
            </a:pPr>
            <a:r>
              <a:rPr lang="en-US" sz="1754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Correct Answer: C. Amazon CloudFront</a:t>
            </a:r>
            <a:endParaRPr lang="en-US" sz="1754" dirty="0"/>
          </a:p>
        </p:txBody>
      </p:sp>
      <p:sp>
        <p:nvSpPr>
          <p:cNvPr id="20" name="Text 2"/>
          <p:cNvSpPr/>
          <p:nvPr/>
        </p:nvSpPr>
        <p:spPr>
          <a:xfrm>
            <a:off x="1020874" y="1712625"/>
            <a:ext cx="10264425" cy="51971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46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Amazon CloudFront is the AWS service that heavily utilizes Edge Locations to improve performance and reduce latency for global users.</a:t>
            </a:r>
            <a:endParaRPr lang="en-US" sz="1461" dirty="0"/>
          </a:p>
        </p:txBody>
      </p:sp>
      <p:sp>
        <p:nvSpPr>
          <p:cNvPr id="21" name="Text 3"/>
          <p:cNvSpPr/>
          <p:nvPr/>
        </p:nvSpPr>
        <p:spPr>
          <a:xfrm>
            <a:off x="668209" y="2826306"/>
            <a:ext cx="10542845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461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Explanation:</a:t>
            </a:r>
            <a:endParaRPr lang="en-US" sz="1461" dirty="0"/>
          </a:p>
        </p:txBody>
      </p:sp>
      <p:sp>
        <p:nvSpPr>
          <p:cNvPr id="22" name="Text 4"/>
          <p:cNvSpPr/>
          <p:nvPr/>
        </p:nvSpPr>
        <p:spPr>
          <a:xfrm>
            <a:off x="668209" y="3197533"/>
            <a:ext cx="10542845" cy="51971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315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Amazon CloudFront is a content delivery network (CDN) service that uses AWS Edge Locations to cache content and deliver it to users with low latency.</a:t>
            </a:r>
            <a:endParaRPr lang="en-US" sz="1315" dirty="0"/>
          </a:p>
        </p:txBody>
      </p:sp>
      <p:sp>
        <p:nvSpPr>
          <p:cNvPr id="23" name="Text 5"/>
          <p:cNvSpPr/>
          <p:nvPr/>
        </p:nvSpPr>
        <p:spPr>
          <a:xfrm>
            <a:off x="668209" y="3865741"/>
            <a:ext cx="10542845" cy="51971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315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When a user requests content served by CloudFront, the request is routed to the nearest Edge Location, which then serves the content from its cache, significantly speeding up delivery.</a:t>
            </a:r>
            <a:endParaRPr lang="en-US" sz="1315" dirty="0"/>
          </a:p>
        </p:txBody>
      </p:sp>
      <p:sp>
        <p:nvSpPr>
          <p:cNvPr id="24" name="Text 6"/>
          <p:cNvSpPr/>
          <p:nvPr/>
        </p:nvSpPr>
        <p:spPr>
          <a:xfrm>
            <a:off x="668209" y="4533950"/>
            <a:ext cx="10542845" cy="51971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315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While Amazon EC2, S3, and RDS are core services primarily hosted within Regions and Availability Zones, S3 can integrate with CloudFront for content delivery.</a:t>
            </a:r>
            <a:endParaRPr lang="en-US" sz="131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8B872-A51D-5E18-6E75-C949045D2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E2B9523-5014-80A6-7963-72C5FEC35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9227"/>
            <a:ext cx="11879263" cy="6900619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831BB748-37E6-21AC-929D-389FCC593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9505" y="1796151"/>
            <a:ext cx="3480253" cy="4176303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9155C7F7-C5F2-AD5A-38D8-324F085CE4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5668" y="1564134"/>
            <a:ext cx="1187926" cy="37123"/>
          </a:xfrm>
          <a:prstGeom prst="rect">
            <a:avLst/>
          </a:prstGeom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4C0FF1CE-8031-BF23-FB1F-DB345B5193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526" y="2195220"/>
            <a:ext cx="3404992" cy="1002313"/>
          </a:xfrm>
          <a:prstGeom prst="rect">
            <a:avLst/>
          </a:prstGeom>
        </p:spPr>
      </p:pic>
      <p:pic>
        <p:nvPicPr>
          <p:cNvPr id="6" name="Image 4" descr="preencoded.png">
            <a:extLst>
              <a:ext uri="{FF2B5EF4-FFF2-40B4-BE49-F238E27FC236}">
                <a16:creationId xmlns:a16="http://schemas.microsoft.com/office/drawing/2014/main" id="{5E8A9B79-C7E0-0AF9-0F2A-4DBF7B0A39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4896" y="2343711"/>
            <a:ext cx="334104" cy="371227"/>
          </a:xfrm>
          <a:prstGeom prst="rect">
            <a:avLst/>
          </a:prstGeom>
        </p:spPr>
      </p:pic>
      <p:pic>
        <p:nvPicPr>
          <p:cNvPr id="7" name="Image 5" descr="preencoded.png">
            <a:extLst>
              <a:ext uri="{FF2B5EF4-FFF2-40B4-BE49-F238E27FC236}">
                <a16:creationId xmlns:a16="http://schemas.microsoft.com/office/drawing/2014/main" id="{8AB7B3B6-25CE-2111-B03A-BFED55F45A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1499" y="2195220"/>
            <a:ext cx="3758093" cy="1002313"/>
          </a:xfrm>
          <a:prstGeom prst="rect">
            <a:avLst/>
          </a:prstGeom>
        </p:spPr>
      </p:pic>
      <p:pic>
        <p:nvPicPr>
          <p:cNvPr id="8" name="Image 6" descr="preencoded.png">
            <a:extLst>
              <a:ext uri="{FF2B5EF4-FFF2-40B4-BE49-F238E27FC236}">
                <a16:creationId xmlns:a16="http://schemas.microsoft.com/office/drawing/2014/main" id="{34B1C8ED-DA70-E6D6-8781-268D14D0F9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2054" y="2343711"/>
            <a:ext cx="296982" cy="371227"/>
          </a:xfrm>
          <a:prstGeom prst="rect">
            <a:avLst/>
          </a:prstGeom>
        </p:spPr>
      </p:pic>
      <p:pic>
        <p:nvPicPr>
          <p:cNvPr id="9" name="Image 7" descr="preencoded.png">
            <a:extLst>
              <a:ext uri="{FF2B5EF4-FFF2-40B4-BE49-F238E27FC236}">
                <a16:creationId xmlns:a16="http://schemas.microsoft.com/office/drawing/2014/main" id="{7E99C93A-E468-2B80-1F8F-BB7EFC1B30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4363" y="3643005"/>
            <a:ext cx="8790538" cy="2635711"/>
          </a:xfrm>
          <a:prstGeom prst="rect">
            <a:avLst/>
          </a:prstGeom>
        </p:spPr>
      </p:pic>
      <p:pic>
        <p:nvPicPr>
          <p:cNvPr id="10" name="Image 8" descr="preencoded.png">
            <a:extLst>
              <a:ext uri="{FF2B5EF4-FFF2-40B4-BE49-F238E27FC236}">
                <a16:creationId xmlns:a16="http://schemas.microsoft.com/office/drawing/2014/main" id="{FB98E6FE-45D6-7005-8FC6-E0534BDA84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7099" y="3902864"/>
            <a:ext cx="222736" cy="222736"/>
          </a:xfrm>
          <a:prstGeom prst="rect">
            <a:avLst/>
          </a:prstGeom>
        </p:spPr>
      </p:pic>
      <p:pic>
        <p:nvPicPr>
          <p:cNvPr id="11" name="Image 9" descr="preencoded.png">
            <a:extLst>
              <a:ext uri="{FF2B5EF4-FFF2-40B4-BE49-F238E27FC236}">
                <a16:creationId xmlns:a16="http://schemas.microsoft.com/office/drawing/2014/main" id="{AE1E5479-E3F4-8AD1-A8DC-1B17A6AE7E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7099" y="4311214"/>
            <a:ext cx="4098287" cy="482595"/>
          </a:xfrm>
          <a:prstGeom prst="rect">
            <a:avLst/>
          </a:prstGeom>
        </p:spPr>
      </p:pic>
      <p:pic>
        <p:nvPicPr>
          <p:cNvPr id="12" name="Image 10" descr="preencoded.png">
            <a:extLst>
              <a:ext uri="{FF2B5EF4-FFF2-40B4-BE49-F238E27FC236}">
                <a16:creationId xmlns:a16="http://schemas.microsoft.com/office/drawing/2014/main" id="{EA4A2F37-BCB2-1D9A-7DAE-66F89642667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78467" y="4422582"/>
            <a:ext cx="185613" cy="259859"/>
          </a:xfrm>
          <a:prstGeom prst="rect">
            <a:avLst/>
          </a:prstGeom>
        </p:spPr>
      </p:pic>
      <p:pic>
        <p:nvPicPr>
          <p:cNvPr id="13" name="Image 11" descr="preencoded.png">
            <a:extLst>
              <a:ext uri="{FF2B5EF4-FFF2-40B4-BE49-F238E27FC236}">
                <a16:creationId xmlns:a16="http://schemas.microsoft.com/office/drawing/2014/main" id="{499993FD-BC8E-4F87-97C4-2FE908F3EFD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13876" y="4311214"/>
            <a:ext cx="4098287" cy="482595"/>
          </a:xfrm>
          <a:prstGeom prst="rect">
            <a:avLst/>
          </a:prstGeom>
        </p:spPr>
      </p:pic>
      <p:pic>
        <p:nvPicPr>
          <p:cNvPr id="14" name="Image 12" descr="preencoded.png">
            <a:extLst>
              <a:ext uri="{FF2B5EF4-FFF2-40B4-BE49-F238E27FC236}">
                <a16:creationId xmlns:a16="http://schemas.microsoft.com/office/drawing/2014/main" id="{FFFE08B7-EFE9-E6BF-C1D0-3550A637D41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25245" y="4422582"/>
            <a:ext cx="185613" cy="259859"/>
          </a:xfrm>
          <a:prstGeom prst="rect">
            <a:avLst/>
          </a:prstGeom>
        </p:spPr>
      </p:pic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5069C0E8-DE1C-5470-1C72-778E5B61366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67099" y="4942300"/>
            <a:ext cx="4098287" cy="482595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9788748B-4399-10C3-5589-F7DADB21700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78467" y="5053668"/>
            <a:ext cx="232017" cy="259859"/>
          </a:xfrm>
          <a:prstGeom prst="rect">
            <a:avLst/>
          </a:prstGeom>
        </p:spPr>
      </p:pic>
      <p:pic>
        <p:nvPicPr>
          <p:cNvPr id="17" name="Image 15" descr="preencoded.png">
            <a:extLst>
              <a:ext uri="{FF2B5EF4-FFF2-40B4-BE49-F238E27FC236}">
                <a16:creationId xmlns:a16="http://schemas.microsoft.com/office/drawing/2014/main" id="{A48C9A66-27A5-DBF2-F594-A3785DC6561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13876" y="4942300"/>
            <a:ext cx="4098287" cy="482595"/>
          </a:xfrm>
          <a:prstGeom prst="rect">
            <a:avLst/>
          </a:prstGeom>
        </p:spPr>
      </p:pic>
      <p:pic>
        <p:nvPicPr>
          <p:cNvPr id="18" name="Image 16" descr="preencoded.png">
            <a:extLst>
              <a:ext uri="{FF2B5EF4-FFF2-40B4-BE49-F238E27FC236}">
                <a16:creationId xmlns:a16="http://schemas.microsoft.com/office/drawing/2014/main" id="{E45FCEFC-3F35-4C4E-A730-E68183312CF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25245" y="5053668"/>
            <a:ext cx="185613" cy="259859"/>
          </a:xfrm>
          <a:prstGeom prst="rect">
            <a:avLst/>
          </a:prstGeom>
        </p:spPr>
      </p:pic>
      <p:pic>
        <p:nvPicPr>
          <p:cNvPr id="19" name="Image 17" descr="preencoded.png">
            <a:extLst>
              <a:ext uri="{FF2B5EF4-FFF2-40B4-BE49-F238E27FC236}">
                <a16:creationId xmlns:a16="http://schemas.microsoft.com/office/drawing/2014/main" id="{8CCE3BF5-4C4C-4C9B-FC8E-BF25F5B171E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767099" y="5573385"/>
            <a:ext cx="8345066" cy="482595"/>
          </a:xfrm>
          <a:prstGeom prst="rect">
            <a:avLst/>
          </a:prstGeom>
        </p:spPr>
      </p:pic>
      <p:pic>
        <p:nvPicPr>
          <p:cNvPr id="20" name="Image 18" descr="preencoded.png">
            <a:extLst>
              <a:ext uri="{FF2B5EF4-FFF2-40B4-BE49-F238E27FC236}">
                <a16:creationId xmlns:a16="http://schemas.microsoft.com/office/drawing/2014/main" id="{78D028E3-CDE4-BEBC-F0FF-4190530DC2E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878467" y="5684753"/>
            <a:ext cx="185613" cy="259859"/>
          </a:xfrm>
          <a:prstGeom prst="rect">
            <a:avLst/>
          </a:prstGeom>
        </p:spPr>
      </p:pic>
      <p:sp>
        <p:nvSpPr>
          <p:cNvPr id="24" name="Text 0">
            <a:extLst>
              <a:ext uri="{FF2B5EF4-FFF2-40B4-BE49-F238E27FC236}">
                <a16:creationId xmlns:a16="http://schemas.microsoft.com/office/drawing/2014/main" id="{F20BB275-1265-07D6-DA03-1926AF09B5CE}"/>
              </a:ext>
            </a:extLst>
          </p:cNvPr>
          <p:cNvSpPr/>
          <p:nvPr/>
        </p:nvSpPr>
        <p:spPr>
          <a:xfrm>
            <a:off x="445472" y="524699"/>
            <a:ext cx="10988318" cy="89094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3507"/>
              </a:lnSpc>
            </a:pPr>
            <a:r>
              <a:rPr lang="en-US" sz="3507" b="1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Stay Connected with Our Cloud Computing Journey!</a:t>
            </a:r>
            <a:endParaRPr lang="en-US" sz="3507" dirty="0"/>
          </a:p>
        </p:txBody>
      </p:sp>
      <p:sp>
        <p:nvSpPr>
          <p:cNvPr id="25" name="Text 1">
            <a:extLst>
              <a:ext uri="{FF2B5EF4-FFF2-40B4-BE49-F238E27FC236}">
                <a16:creationId xmlns:a16="http://schemas.microsoft.com/office/drawing/2014/main" id="{13BB5924-E03B-111A-F8DF-7955B6180829}"/>
              </a:ext>
            </a:extLst>
          </p:cNvPr>
          <p:cNvSpPr/>
          <p:nvPr/>
        </p:nvSpPr>
        <p:spPr>
          <a:xfrm>
            <a:off x="2358016" y="2789183"/>
            <a:ext cx="3729613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315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Like this video if you found it helpful!</a:t>
            </a:r>
            <a:endParaRPr lang="en-US" sz="1315" dirty="0"/>
          </a:p>
        </p:txBody>
      </p:sp>
      <p:sp>
        <p:nvSpPr>
          <p:cNvPr id="26" name="Text 2">
            <a:extLst>
              <a:ext uri="{FF2B5EF4-FFF2-40B4-BE49-F238E27FC236}">
                <a16:creationId xmlns:a16="http://schemas.microsoft.com/office/drawing/2014/main" id="{18C3E7DD-3404-5091-F72E-65248C5A5B63}"/>
              </a:ext>
            </a:extLst>
          </p:cNvPr>
          <p:cNvSpPr/>
          <p:nvPr/>
        </p:nvSpPr>
        <p:spPr>
          <a:xfrm>
            <a:off x="6059989" y="2789183"/>
            <a:ext cx="4153334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315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Subscribe for cloud tech updates!</a:t>
            </a:r>
            <a:endParaRPr lang="en-US" sz="1315" dirty="0"/>
          </a:p>
        </p:txBody>
      </p:sp>
      <p:sp>
        <p:nvSpPr>
          <p:cNvPr id="27" name="Text 3">
            <a:extLst>
              <a:ext uri="{FF2B5EF4-FFF2-40B4-BE49-F238E27FC236}">
                <a16:creationId xmlns:a16="http://schemas.microsoft.com/office/drawing/2014/main" id="{8755FA22-F6AC-5DBC-E824-E41A8DC7FC9E}"/>
              </a:ext>
            </a:extLst>
          </p:cNvPr>
          <p:cNvSpPr/>
          <p:nvPr/>
        </p:nvSpPr>
        <p:spPr>
          <a:xfrm>
            <a:off x="2101203" y="3865741"/>
            <a:ext cx="10014079" cy="29698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338"/>
              </a:lnSpc>
            </a:pPr>
            <a:r>
              <a:rPr lang="en-US" sz="1754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Comment below which cloud topic you want to see next like:</a:t>
            </a:r>
            <a:endParaRPr lang="en-US" sz="1754" dirty="0"/>
          </a:p>
        </p:txBody>
      </p:sp>
      <p:sp>
        <p:nvSpPr>
          <p:cNvPr id="28" name="Text 4">
            <a:extLst>
              <a:ext uri="{FF2B5EF4-FFF2-40B4-BE49-F238E27FC236}">
                <a16:creationId xmlns:a16="http://schemas.microsoft.com/office/drawing/2014/main" id="{734C99EE-05D8-46B7-153E-4E725F938B04}"/>
              </a:ext>
            </a:extLst>
          </p:cNvPr>
          <p:cNvSpPr/>
          <p:nvPr/>
        </p:nvSpPr>
        <p:spPr>
          <a:xfrm>
            <a:off x="2175449" y="4422582"/>
            <a:ext cx="1927016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315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Cloud Security Tips</a:t>
            </a:r>
            <a:endParaRPr lang="en-US" sz="1315" dirty="0"/>
          </a:p>
        </p:txBody>
      </p:sp>
      <p:sp>
        <p:nvSpPr>
          <p:cNvPr id="29" name="Text 5">
            <a:extLst>
              <a:ext uri="{FF2B5EF4-FFF2-40B4-BE49-F238E27FC236}">
                <a16:creationId xmlns:a16="http://schemas.microsoft.com/office/drawing/2014/main" id="{8CC8DB0C-0A99-1B83-C4E4-83DFA0E8BCED}"/>
              </a:ext>
            </a:extLst>
          </p:cNvPr>
          <p:cNvSpPr/>
          <p:nvPr/>
        </p:nvSpPr>
        <p:spPr>
          <a:xfrm>
            <a:off x="6422226" y="4422582"/>
            <a:ext cx="2879213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315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Cost Optimization Strategies</a:t>
            </a:r>
            <a:endParaRPr lang="en-US" sz="1315" dirty="0"/>
          </a:p>
        </p:txBody>
      </p:sp>
      <p:sp>
        <p:nvSpPr>
          <p:cNvPr id="30" name="Text 6">
            <a:extLst>
              <a:ext uri="{FF2B5EF4-FFF2-40B4-BE49-F238E27FC236}">
                <a16:creationId xmlns:a16="http://schemas.microsoft.com/office/drawing/2014/main" id="{55DF81AD-EA31-2839-CAB0-CE0D0102C9DD}"/>
              </a:ext>
            </a:extLst>
          </p:cNvPr>
          <p:cNvSpPr/>
          <p:nvPr/>
        </p:nvSpPr>
        <p:spPr>
          <a:xfrm>
            <a:off x="2221851" y="5053668"/>
            <a:ext cx="2519355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315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Multi-Cloud Management</a:t>
            </a:r>
            <a:endParaRPr lang="en-US" sz="1315" dirty="0"/>
          </a:p>
        </p:txBody>
      </p:sp>
      <p:sp>
        <p:nvSpPr>
          <p:cNvPr id="31" name="Text 7">
            <a:extLst>
              <a:ext uri="{FF2B5EF4-FFF2-40B4-BE49-F238E27FC236}">
                <a16:creationId xmlns:a16="http://schemas.microsoft.com/office/drawing/2014/main" id="{A69FEDE7-2BD8-FD47-D81E-BC3BE51B47EB}"/>
              </a:ext>
            </a:extLst>
          </p:cNvPr>
          <p:cNvSpPr/>
          <p:nvPr/>
        </p:nvSpPr>
        <p:spPr>
          <a:xfrm>
            <a:off x="6422226" y="5053668"/>
            <a:ext cx="2209786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315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Serverless Computing</a:t>
            </a:r>
            <a:endParaRPr lang="en-US" sz="1315" dirty="0"/>
          </a:p>
        </p:txBody>
      </p:sp>
      <p:sp>
        <p:nvSpPr>
          <p:cNvPr id="32" name="Text 8">
            <a:extLst>
              <a:ext uri="{FF2B5EF4-FFF2-40B4-BE49-F238E27FC236}">
                <a16:creationId xmlns:a16="http://schemas.microsoft.com/office/drawing/2014/main" id="{774266ED-A2BA-ACB3-93AD-3E11C60FFE25}"/>
              </a:ext>
            </a:extLst>
          </p:cNvPr>
          <p:cNvSpPr/>
          <p:nvPr/>
        </p:nvSpPr>
        <p:spPr>
          <a:xfrm>
            <a:off x="2175448" y="5684753"/>
            <a:ext cx="2206133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315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Cloud Migration Steps</a:t>
            </a:r>
            <a:endParaRPr lang="en-US" sz="1315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27320FC-6D1F-5246-B121-D0D1AE4A0E71}"/>
              </a:ext>
            </a:extLst>
          </p:cNvPr>
          <p:cNvSpPr txBox="1"/>
          <p:nvPr/>
        </p:nvSpPr>
        <p:spPr>
          <a:xfrm>
            <a:off x="193073" y="1023606"/>
            <a:ext cx="11641607" cy="374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338"/>
              </a:lnSpc>
            </a:pPr>
            <a:r>
              <a:rPr lang="en-US" sz="1754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Dive deeper into the cloud world! Check out our specialized playlists for your continuous learning journey!</a:t>
            </a:r>
            <a:endParaRPr lang="en-US" sz="1754" dirty="0"/>
          </a:p>
        </p:txBody>
      </p:sp>
      <p:sp>
        <p:nvSpPr>
          <p:cNvPr id="33" name="Text 8">
            <a:extLst>
              <a:ext uri="{FF2B5EF4-FFF2-40B4-BE49-F238E27FC236}">
                <a16:creationId xmlns:a16="http://schemas.microsoft.com/office/drawing/2014/main" id="{3F17C9D1-EC68-6AD2-7558-C2A90976BCE8}"/>
              </a:ext>
            </a:extLst>
          </p:cNvPr>
          <p:cNvSpPr/>
          <p:nvPr/>
        </p:nvSpPr>
        <p:spPr>
          <a:xfrm>
            <a:off x="6422226" y="5704955"/>
            <a:ext cx="2206133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IN" sz="1364" dirty="0"/>
              <a:t>Anything you'd like 🙂</a:t>
            </a:r>
            <a:endParaRPr lang="en-US" sz="1315" dirty="0"/>
          </a:p>
        </p:txBody>
      </p:sp>
      <p:pic>
        <p:nvPicPr>
          <p:cNvPr id="34" name="Image 14" descr="preencoded.png">
            <a:extLst>
              <a:ext uri="{FF2B5EF4-FFF2-40B4-BE49-F238E27FC236}">
                <a16:creationId xmlns:a16="http://schemas.microsoft.com/office/drawing/2014/main" id="{E6196AAD-CC34-8100-3B72-4C8D25A0DEB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45430" y="5736725"/>
            <a:ext cx="232017" cy="259859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881833C-835A-7CF0-3D2B-4B24C898DFC2}"/>
              </a:ext>
            </a:extLst>
          </p:cNvPr>
          <p:cNvCxnSpPr>
            <a:cxnSpLocks/>
          </p:cNvCxnSpPr>
          <p:nvPr/>
        </p:nvCxnSpPr>
        <p:spPr>
          <a:xfrm>
            <a:off x="6047287" y="5718164"/>
            <a:ext cx="0" cy="259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16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9227"/>
            <a:ext cx="11879263" cy="668208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79226"/>
            <a:ext cx="11879263" cy="74245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5993" y="2603570"/>
            <a:ext cx="1856135" cy="185613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5641" y="2325150"/>
            <a:ext cx="556840" cy="55684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9815" y="2529324"/>
            <a:ext cx="148491" cy="148491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5641" y="4181284"/>
            <a:ext cx="556840" cy="55684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9815" y="4385459"/>
            <a:ext cx="148491" cy="148491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93708" y="3253217"/>
            <a:ext cx="556840" cy="55684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7883" y="3457392"/>
            <a:ext cx="148491" cy="148491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37573" y="3253217"/>
            <a:ext cx="556840" cy="55684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1748" y="3457392"/>
            <a:ext cx="148491" cy="148491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94205" y="3234656"/>
            <a:ext cx="2496936" cy="593963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05573" y="3364585"/>
            <a:ext cx="129929" cy="129929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5573" y="3550199"/>
            <a:ext cx="102087" cy="129929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6981" y="4756686"/>
            <a:ext cx="5494159" cy="1299294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5473" y="4942300"/>
            <a:ext cx="139210" cy="185613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88122" y="1564134"/>
            <a:ext cx="5494159" cy="1002313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36612" y="1898239"/>
            <a:ext cx="352666" cy="334104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88122" y="2714938"/>
            <a:ext cx="5494159" cy="1002313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36613" y="3049042"/>
            <a:ext cx="315543" cy="334104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88122" y="3865741"/>
            <a:ext cx="5494159" cy="1002313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36612" y="4199846"/>
            <a:ext cx="352666" cy="334104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88122" y="5016545"/>
            <a:ext cx="5494159" cy="1002313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36613" y="5350649"/>
            <a:ext cx="315543" cy="334104"/>
          </a:xfrm>
          <a:prstGeom prst="rect">
            <a:avLst/>
          </a:prstGeom>
        </p:spPr>
      </p:pic>
      <p:sp>
        <p:nvSpPr>
          <p:cNvPr id="26" name="Text 0"/>
          <p:cNvSpPr/>
          <p:nvPr/>
        </p:nvSpPr>
        <p:spPr>
          <a:xfrm>
            <a:off x="371227" y="264840"/>
            <a:ext cx="11136809" cy="37122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923"/>
              </a:lnSpc>
            </a:pPr>
            <a:r>
              <a:rPr lang="en-US" sz="2631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Local Zones</a:t>
            </a:r>
            <a:endParaRPr lang="en-US" sz="2631" dirty="0"/>
          </a:p>
        </p:txBody>
      </p:sp>
      <p:sp>
        <p:nvSpPr>
          <p:cNvPr id="27" name="Text 1"/>
          <p:cNvSpPr/>
          <p:nvPr/>
        </p:nvSpPr>
        <p:spPr>
          <a:xfrm>
            <a:off x="296981" y="1118662"/>
            <a:ext cx="6592991" cy="29698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338"/>
              </a:lnSpc>
            </a:pPr>
            <a:r>
              <a:rPr lang="en-US" sz="1754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What are Local Zones?</a:t>
            </a:r>
            <a:endParaRPr lang="en-US" sz="1754" dirty="0"/>
          </a:p>
        </p:txBody>
      </p:sp>
      <p:sp>
        <p:nvSpPr>
          <p:cNvPr id="28" name="Text 2"/>
          <p:cNvSpPr/>
          <p:nvPr/>
        </p:nvSpPr>
        <p:spPr>
          <a:xfrm>
            <a:off x="296981" y="1527011"/>
            <a:ext cx="5494159" cy="77957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315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AWS Local Zones extend an AWS Region by placing compute, storage, database, and other select AWS services closer to large population and industry centers.</a:t>
            </a:r>
            <a:endParaRPr lang="en-US" sz="1315" dirty="0"/>
          </a:p>
        </p:txBody>
      </p:sp>
      <p:sp>
        <p:nvSpPr>
          <p:cNvPr id="29" name="Text 3"/>
          <p:cNvSpPr/>
          <p:nvPr/>
        </p:nvSpPr>
        <p:spPr>
          <a:xfrm>
            <a:off x="2412396" y="3401708"/>
            <a:ext cx="1515998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461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AWS Region</a:t>
            </a:r>
            <a:endParaRPr lang="en-US" sz="1461" dirty="0"/>
          </a:p>
        </p:txBody>
      </p:sp>
      <p:sp>
        <p:nvSpPr>
          <p:cNvPr id="30" name="Text 4"/>
          <p:cNvSpPr/>
          <p:nvPr/>
        </p:nvSpPr>
        <p:spPr>
          <a:xfrm>
            <a:off x="3609747" y="3346024"/>
            <a:ext cx="2729040" cy="1856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461"/>
              </a:lnSpc>
            </a:pPr>
            <a:r>
              <a:rPr lang="en-US" sz="1023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Single-digit millisecond latency</a:t>
            </a:r>
            <a:endParaRPr lang="en-US" sz="1023" dirty="0"/>
          </a:p>
        </p:txBody>
      </p:sp>
      <p:sp>
        <p:nvSpPr>
          <p:cNvPr id="31" name="Text 5"/>
          <p:cNvSpPr/>
          <p:nvPr/>
        </p:nvSpPr>
        <p:spPr>
          <a:xfrm>
            <a:off x="3581905" y="3531637"/>
            <a:ext cx="2729040" cy="1856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461"/>
              </a:lnSpc>
            </a:pPr>
            <a:r>
              <a:rPr lang="en-US" sz="1023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Located closer to users</a:t>
            </a:r>
            <a:endParaRPr lang="en-US" sz="1023" dirty="0"/>
          </a:p>
        </p:txBody>
      </p:sp>
      <p:sp>
        <p:nvSpPr>
          <p:cNvPr id="32" name="Text 6"/>
          <p:cNvSpPr/>
          <p:nvPr/>
        </p:nvSpPr>
        <p:spPr>
          <a:xfrm>
            <a:off x="658928" y="4905177"/>
            <a:ext cx="5197177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461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Key Benefit</a:t>
            </a:r>
            <a:endParaRPr lang="en-US" sz="1461" dirty="0"/>
          </a:p>
        </p:txBody>
      </p:sp>
      <p:sp>
        <p:nvSpPr>
          <p:cNvPr id="33" name="Text 7"/>
          <p:cNvSpPr/>
          <p:nvPr/>
        </p:nvSpPr>
        <p:spPr>
          <a:xfrm>
            <a:off x="445472" y="5239281"/>
            <a:ext cx="5197177" cy="66820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Enables ultra-low latency applications that would otherwise be impossible with standard AWS Regions, bringing computational power closer to the end-user.</a:t>
            </a:r>
            <a:endParaRPr lang="en-US" sz="1169" dirty="0"/>
          </a:p>
        </p:txBody>
      </p:sp>
      <p:sp>
        <p:nvSpPr>
          <p:cNvPr id="34" name="Text 8"/>
          <p:cNvSpPr/>
          <p:nvPr/>
        </p:nvSpPr>
        <p:spPr>
          <a:xfrm>
            <a:off x="6088122" y="1118662"/>
            <a:ext cx="5494159" cy="29698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338"/>
              </a:lnSpc>
            </a:pPr>
            <a:r>
              <a:rPr lang="en-US" sz="1754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Primary Use Cases</a:t>
            </a:r>
            <a:endParaRPr lang="en-US" sz="1754" dirty="0"/>
          </a:p>
        </p:txBody>
      </p:sp>
      <p:sp>
        <p:nvSpPr>
          <p:cNvPr id="35" name="Text 9"/>
          <p:cNvSpPr/>
          <p:nvPr/>
        </p:nvSpPr>
        <p:spPr>
          <a:xfrm>
            <a:off x="6737769" y="1712625"/>
            <a:ext cx="4696021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461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Real-time Gaming</a:t>
            </a:r>
            <a:endParaRPr lang="en-US" sz="1461" dirty="0"/>
          </a:p>
        </p:txBody>
      </p:sp>
      <p:sp>
        <p:nvSpPr>
          <p:cNvPr id="36" name="Text 10"/>
          <p:cNvSpPr/>
          <p:nvPr/>
        </p:nvSpPr>
        <p:spPr>
          <a:xfrm>
            <a:off x="6737769" y="1972484"/>
            <a:ext cx="4696021" cy="44547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Providing responsive and immersive gaming experiences by reducing lag</a:t>
            </a:r>
            <a:endParaRPr lang="en-US" sz="1169" dirty="0"/>
          </a:p>
        </p:txBody>
      </p:sp>
      <p:sp>
        <p:nvSpPr>
          <p:cNvPr id="37" name="Text 11"/>
          <p:cNvSpPr/>
          <p:nvPr/>
        </p:nvSpPr>
        <p:spPr>
          <a:xfrm>
            <a:off x="6700646" y="2863429"/>
            <a:ext cx="4733144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461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Live Video Streaming</a:t>
            </a:r>
            <a:endParaRPr lang="en-US" sz="1461" dirty="0"/>
          </a:p>
        </p:txBody>
      </p:sp>
      <p:sp>
        <p:nvSpPr>
          <p:cNvPr id="38" name="Text 12"/>
          <p:cNvSpPr/>
          <p:nvPr/>
        </p:nvSpPr>
        <p:spPr>
          <a:xfrm>
            <a:off x="6700646" y="3123288"/>
            <a:ext cx="4733144" cy="44547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Delivering high-resolution video and audio with minimal buffering and latency</a:t>
            </a:r>
            <a:endParaRPr lang="en-US" sz="1169" dirty="0"/>
          </a:p>
        </p:txBody>
      </p:sp>
      <p:sp>
        <p:nvSpPr>
          <p:cNvPr id="39" name="Text 13"/>
          <p:cNvSpPr/>
          <p:nvPr/>
        </p:nvSpPr>
        <p:spPr>
          <a:xfrm>
            <a:off x="6737769" y="4014232"/>
            <a:ext cx="5635225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461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Augmented &amp; Virtual Reality</a:t>
            </a:r>
            <a:endParaRPr lang="en-US" sz="1461" dirty="0"/>
          </a:p>
        </p:txBody>
      </p:sp>
      <p:sp>
        <p:nvSpPr>
          <p:cNvPr id="40" name="Text 14"/>
          <p:cNvSpPr/>
          <p:nvPr/>
        </p:nvSpPr>
        <p:spPr>
          <a:xfrm>
            <a:off x="6737769" y="4274091"/>
            <a:ext cx="4696021" cy="44547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Supporting interactive AR/VR applications that require immediate feedback</a:t>
            </a:r>
            <a:endParaRPr lang="en-US" sz="1169" dirty="0"/>
          </a:p>
        </p:txBody>
      </p:sp>
      <p:sp>
        <p:nvSpPr>
          <p:cNvPr id="41" name="Text 15"/>
          <p:cNvSpPr/>
          <p:nvPr/>
        </p:nvSpPr>
        <p:spPr>
          <a:xfrm>
            <a:off x="6700646" y="5165036"/>
            <a:ext cx="5679772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461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Industrial IoT Applications</a:t>
            </a:r>
            <a:endParaRPr lang="en-US" sz="1461" dirty="0"/>
          </a:p>
        </p:txBody>
      </p:sp>
      <p:sp>
        <p:nvSpPr>
          <p:cNvPr id="42" name="Text 16"/>
          <p:cNvSpPr/>
          <p:nvPr/>
        </p:nvSpPr>
        <p:spPr>
          <a:xfrm>
            <a:off x="6700646" y="5424895"/>
            <a:ext cx="4733144" cy="44547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Processing data closer to the source for faster insights and control</a:t>
            </a:r>
            <a:endParaRPr lang="en-US" sz="1169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9226"/>
            <a:ext cx="11879263" cy="632066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454" y="1267153"/>
            <a:ext cx="890945" cy="37123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133" y="2492201"/>
            <a:ext cx="974471" cy="77957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8870" y="3234656"/>
            <a:ext cx="2375853" cy="18561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8871" y="3977110"/>
            <a:ext cx="3563779" cy="18561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8871" y="4719564"/>
            <a:ext cx="1781889" cy="18561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4001" y="3347427"/>
            <a:ext cx="148491" cy="148491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94000" y="2492202"/>
            <a:ext cx="148491" cy="148491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06745" y="2492202"/>
            <a:ext cx="556840" cy="445472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78871" y="5480579"/>
            <a:ext cx="3950957" cy="334104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24343" y="5554824"/>
            <a:ext cx="167052" cy="129929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60071" y="3977110"/>
            <a:ext cx="2543339" cy="334104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08562" y="4069916"/>
            <a:ext cx="102087" cy="129929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742453" y="673190"/>
            <a:ext cx="12473226" cy="44547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3507"/>
              </a:lnSpc>
            </a:pPr>
            <a:r>
              <a:rPr lang="en-US" sz="3507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Understanding AWS Local Zones</a:t>
            </a:r>
            <a:endParaRPr lang="en-US" sz="3507" dirty="0"/>
          </a:p>
        </p:txBody>
      </p:sp>
      <p:sp>
        <p:nvSpPr>
          <p:cNvPr id="19" name="Text 1"/>
          <p:cNvSpPr/>
          <p:nvPr/>
        </p:nvSpPr>
        <p:spPr>
          <a:xfrm>
            <a:off x="742453" y="1527012"/>
            <a:ext cx="7127558" cy="59396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338"/>
              </a:lnSpc>
            </a:pPr>
            <a:r>
              <a:rPr lang="en-US" sz="1754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Extending AWS to metropolitan areas for ultra-low latency applications</a:t>
            </a:r>
            <a:endParaRPr lang="en-US" sz="1754" dirty="0"/>
          </a:p>
        </p:txBody>
      </p:sp>
      <p:sp>
        <p:nvSpPr>
          <p:cNvPr id="20" name="Text 2"/>
          <p:cNvSpPr/>
          <p:nvPr/>
        </p:nvSpPr>
        <p:spPr>
          <a:xfrm>
            <a:off x="1187926" y="3346024"/>
            <a:ext cx="1364433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315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AWS Region</a:t>
            </a:r>
            <a:endParaRPr lang="en-US" sz="1315" dirty="0"/>
          </a:p>
        </p:txBody>
      </p:sp>
      <p:sp>
        <p:nvSpPr>
          <p:cNvPr id="21" name="Text 3"/>
          <p:cNvSpPr/>
          <p:nvPr/>
        </p:nvSpPr>
        <p:spPr>
          <a:xfrm>
            <a:off x="4958025" y="3496089"/>
            <a:ext cx="1219828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315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Local Zone 2</a:t>
            </a:r>
            <a:endParaRPr lang="en-US" sz="1315" dirty="0"/>
          </a:p>
        </p:txBody>
      </p:sp>
      <p:sp>
        <p:nvSpPr>
          <p:cNvPr id="22" name="Text 4"/>
          <p:cNvSpPr/>
          <p:nvPr/>
        </p:nvSpPr>
        <p:spPr>
          <a:xfrm>
            <a:off x="4751705" y="3723555"/>
            <a:ext cx="1842794" cy="1856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461"/>
              </a:lnSpc>
            </a:pPr>
            <a:r>
              <a:rPr lang="en-US" sz="1023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Subset of AWS Services</a:t>
            </a:r>
            <a:endParaRPr lang="en-US" sz="1023" dirty="0"/>
          </a:p>
        </p:txBody>
      </p:sp>
      <p:sp>
        <p:nvSpPr>
          <p:cNvPr id="23" name="Text 5"/>
          <p:cNvSpPr/>
          <p:nvPr/>
        </p:nvSpPr>
        <p:spPr>
          <a:xfrm>
            <a:off x="5011273" y="2714938"/>
            <a:ext cx="1219828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315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Local Zone</a:t>
            </a:r>
            <a:endParaRPr lang="en-US" sz="1315" dirty="0"/>
          </a:p>
        </p:txBody>
      </p:sp>
      <p:sp>
        <p:nvSpPr>
          <p:cNvPr id="24" name="Text 6"/>
          <p:cNvSpPr/>
          <p:nvPr/>
        </p:nvSpPr>
        <p:spPr>
          <a:xfrm>
            <a:off x="4751705" y="2974797"/>
            <a:ext cx="1842794" cy="1856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461"/>
              </a:lnSpc>
            </a:pPr>
            <a:r>
              <a:rPr lang="en-US" sz="1023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Subset of AWS Services</a:t>
            </a:r>
            <a:endParaRPr lang="en-US" sz="1023" dirty="0"/>
          </a:p>
        </p:txBody>
      </p:sp>
      <p:sp>
        <p:nvSpPr>
          <p:cNvPr id="25" name="Text 7"/>
          <p:cNvSpPr/>
          <p:nvPr/>
        </p:nvSpPr>
        <p:spPr>
          <a:xfrm>
            <a:off x="5011273" y="2714938"/>
            <a:ext cx="1219828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315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Local Zone 1</a:t>
            </a:r>
            <a:endParaRPr lang="en-US" sz="1315" dirty="0"/>
          </a:p>
        </p:txBody>
      </p:sp>
      <p:sp>
        <p:nvSpPr>
          <p:cNvPr id="26" name="Text 8"/>
          <p:cNvSpPr/>
          <p:nvPr/>
        </p:nvSpPr>
        <p:spPr>
          <a:xfrm>
            <a:off x="4751705" y="2974797"/>
            <a:ext cx="1842794" cy="1856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461"/>
              </a:lnSpc>
            </a:pPr>
            <a:r>
              <a:rPr lang="en-US" sz="1023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Subset of AWS Services</a:t>
            </a:r>
            <a:endParaRPr lang="en-US" sz="1023" dirty="0"/>
          </a:p>
        </p:txBody>
      </p:sp>
      <p:sp>
        <p:nvSpPr>
          <p:cNvPr id="27" name="Text 9"/>
          <p:cNvSpPr/>
          <p:nvPr/>
        </p:nvSpPr>
        <p:spPr>
          <a:xfrm>
            <a:off x="9102601" y="3001063"/>
            <a:ext cx="1484541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315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Metropolitan Areas</a:t>
            </a:r>
            <a:endParaRPr lang="en-US" sz="1315" dirty="0"/>
          </a:p>
        </p:txBody>
      </p:sp>
      <p:sp>
        <p:nvSpPr>
          <p:cNvPr id="29" name="Text 11"/>
          <p:cNvSpPr/>
          <p:nvPr/>
        </p:nvSpPr>
        <p:spPr>
          <a:xfrm>
            <a:off x="2765641" y="5536263"/>
            <a:ext cx="4384770" cy="1856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461"/>
              </a:lnSpc>
            </a:pPr>
            <a:r>
              <a:rPr lang="en-US" sz="1023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Secure, high-bandwidth private network connection</a:t>
            </a:r>
            <a:endParaRPr lang="en-US" sz="1023" dirty="0"/>
          </a:p>
        </p:txBody>
      </p:sp>
      <p:sp>
        <p:nvSpPr>
          <p:cNvPr id="30" name="Text 12"/>
          <p:cNvSpPr/>
          <p:nvPr/>
        </p:nvSpPr>
        <p:spPr>
          <a:xfrm>
            <a:off x="7284894" y="4051355"/>
            <a:ext cx="2695630" cy="1856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461"/>
              </a:lnSpc>
            </a:pPr>
            <a:r>
              <a:rPr lang="en-US" sz="1023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Single-digit millisecond latency</a:t>
            </a:r>
            <a:endParaRPr lang="en-US" sz="1023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121B6-E54D-50A3-101D-DF1E84FC9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AE42604-333A-499F-BE65-DA4C8427A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9227"/>
            <a:ext cx="11879263" cy="6682085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DFFB3E16-54CE-313F-4668-F14FB8B68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067" y="1192907"/>
            <a:ext cx="1670521" cy="1670521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C7B816A3-9AAA-C073-0CD4-C785C83E8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1748" y="1935361"/>
            <a:ext cx="1113681" cy="1113681"/>
          </a:xfrm>
          <a:prstGeom prst="rect">
            <a:avLst/>
          </a:prstGeom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3579BED4-F1E7-A04A-8E1A-F30491F59B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6640" y="3791496"/>
            <a:ext cx="1392101" cy="1392101"/>
          </a:xfrm>
          <a:prstGeom prst="rect">
            <a:avLst/>
          </a:prstGeom>
        </p:spPr>
      </p:pic>
      <p:pic>
        <p:nvPicPr>
          <p:cNvPr id="8" name="Picture 7" descr="A red and black triangle with white text&#10;&#10;AI-generated content may be incorrect.">
            <a:extLst>
              <a:ext uri="{FF2B5EF4-FFF2-40B4-BE49-F238E27FC236}">
                <a16:creationId xmlns:a16="http://schemas.microsoft.com/office/drawing/2014/main" id="{C763D2C7-EC88-5FD6-6E17-2C32E15D6B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79226"/>
            <a:ext cx="11879263" cy="668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324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9227"/>
            <a:ext cx="11879263" cy="668208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472" y="970171"/>
            <a:ext cx="1187926" cy="37123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63" y="2566447"/>
            <a:ext cx="6880024" cy="51971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331" y="2677815"/>
            <a:ext cx="296982" cy="29698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63" y="3234655"/>
            <a:ext cx="6880024" cy="51971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331" y="3346023"/>
            <a:ext cx="296982" cy="29698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63" y="3902864"/>
            <a:ext cx="6880024" cy="51971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331" y="4014232"/>
            <a:ext cx="296982" cy="296982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63" y="4571072"/>
            <a:ext cx="6880024" cy="519718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31" y="4682440"/>
            <a:ext cx="296982" cy="296982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0351" y="1304275"/>
            <a:ext cx="2784202" cy="2784202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74385" y="1768309"/>
            <a:ext cx="111368" cy="111368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24032" y="2696376"/>
            <a:ext cx="111368" cy="11136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66486" y="3160410"/>
            <a:ext cx="111368" cy="11136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80873" y="2046729"/>
            <a:ext cx="556840" cy="55684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34244" y="3121485"/>
            <a:ext cx="556840" cy="55684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71114" y="4311214"/>
            <a:ext cx="3662676" cy="816699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19605" y="4533950"/>
            <a:ext cx="167052" cy="167052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445472" y="524699"/>
            <a:ext cx="13185981" cy="37122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923"/>
              </a:lnSpc>
            </a:pPr>
            <a:r>
              <a:rPr lang="en-US" sz="2631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Question 1</a:t>
            </a:r>
            <a:endParaRPr lang="en-US" sz="2631" dirty="0"/>
          </a:p>
        </p:txBody>
      </p:sp>
      <p:sp>
        <p:nvSpPr>
          <p:cNvPr id="23" name="Text 1"/>
          <p:cNvSpPr/>
          <p:nvPr/>
        </p:nvSpPr>
        <p:spPr>
          <a:xfrm>
            <a:off x="445472" y="1304275"/>
            <a:ext cx="7028515" cy="89094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338"/>
              </a:lnSpc>
            </a:pPr>
            <a:r>
              <a:rPr lang="en-US" sz="1754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AWS Local Zones are designed to extend AWS infrastructure and services to what specific type of geographic area?</a:t>
            </a:r>
            <a:endParaRPr lang="en-US" sz="1754" dirty="0"/>
          </a:p>
        </p:txBody>
      </p:sp>
      <p:sp>
        <p:nvSpPr>
          <p:cNvPr id="24" name="Text 2"/>
          <p:cNvSpPr/>
          <p:nvPr/>
        </p:nvSpPr>
        <p:spPr>
          <a:xfrm>
            <a:off x="796252" y="2677815"/>
            <a:ext cx="296982" cy="29698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</a:t>
            </a:r>
            <a:endParaRPr lang="en-US" sz="1169" dirty="0"/>
          </a:p>
        </p:txBody>
      </p:sp>
      <p:sp>
        <p:nvSpPr>
          <p:cNvPr id="25" name="Text 3"/>
          <p:cNvSpPr/>
          <p:nvPr/>
        </p:nvSpPr>
        <p:spPr>
          <a:xfrm>
            <a:off x="1150804" y="2696376"/>
            <a:ext cx="4952399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46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Remote rural areas with limited connectivity</a:t>
            </a:r>
            <a:endParaRPr lang="en-US" sz="1461" dirty="0"/>
          </a:p>
        </p:txBody>
      </p:sp>
      <p:sp>
        <p:nvSpPr>
          <p:cNvPr id="26" name="Text 4"/>
          <p:cNvSpPr/>
          <p:nvPr/>
        </p:nvSpPr>
        <p:spPr>
          <a:xfrm>
            <a:off x="797122" y="3346023"/>
            <a:ext cx="296982" cy="29698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</a:t>
            </a:r>
            <a:endParaRPr lang="en-US" sz="1169" dirty="0"/>
          </a:p>
        </p:txBody>
      </p:sp>
      <p:sp>
        <p:nvSpPr>
          <p:cNvPr id="27" name="Text 5"/>
          <p:cNvSpPr/>
          <p:nvPr/>
        </p:nvSpPr>
        <p:spPr>
          <a:xfrm>
            <a:off x="1150803" y="3364585"/>
            <a:ext cx="6560103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46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Large metropolitan areas for latency-sensitive applications</a:t>
            </a:r>
            <a:endParaRPr lang="en-US" sz="1461" dirty="0"/>
          </a:p>
        </p:txBody>
      </p:sp>
      <p:sp>
        <p:nvSpPr>
          <p:cNvPr id="28" name="Text 6"/>
          <p:cNvSpPr/>
          <p:nvPr/>
        </p:nvSpPr>
        <p:spPr>
          <a:xfrm>
            <a:off x="799298" y="4014232"/>
            <a:ext cx="296982" cy="29698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</a:t>
            </a:r>
            <a:endParaRPr lang="en-US" sz="1169" dirty="0"/>
          </a:p>
        </p:txBody>
      </p:sp>
      <p:sp>
        <p:nvSpPr>
          <p:cNvPr id="29" name="Text 7"/>
          <p:cNvSpPr/>
          <p:nvPr/>
        </p:nvSpPr>
        <p:spPr>
          <a:xfrm>
            <a:off x="1150804" y="4032793"/>
            <a:ext cx="4957446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46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International waters for maritime operations</a:t>
            </a:r>
            <a:endParaRPr lang="en-US" sz="1461" dirty="0"/>
          </a:p>
        </p:txBody>
      </p:sp>
      <p:sp>
        <p:nvSpPr>
          <p:cNvPr id="30" name="Text 8"/>
          <p:cNvSpPr/>
          <p:nvPr/>
        </p:nvSpPr>
        <p:spPr>
          <a:xfrm>
            <a:off x="792192" y="4682440"/>
            <a:ext cx="296982" cy="29698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</a:t>
            </a:r>
            <a:endParaRPr lang="en-US" sz="1169" dirty="0"/>
          </a:p>
        </p:txBody>
      </p:sp>
      <p:sp>
        <p:nvSpPr>
          <p:cNvPr id="31" name="Text 9"/>
          <p:cNvSpPr/>
          <p:nvPr/>
        </p:nvSpPr>
        <p:spPr>
          <a:xfrm>
            <a:off x="1150804" y="4701002"/>
            <a:ext cx="3906410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46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High-security government facilities</a:t>
            </a:r>
            <a:endParaRPr lang="en-US" sz="1461" dirty="0"/>
          </a:p>
        </p:txBody>
      </p:sp>
      <p:sp>
        <p:nvSpPr>
          <p:cNvPr id="32" name="Text 10"/>
          <p:cNvSpPr/>
          <p:nvPr/>
        </p:nvSpPr>
        <p:spPr>
          <a:xfrm>
            <a:off x="8340280" y="1907519"/>
            <a:ext cx="668209" cy="16705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1315"/>
              </a:lnSpc>
            </a:pPr>
            <a:r>
              <a:rPr lang="en-US" sz="877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Downtown</a:t>
            </a:r>
            <a:endParaRPr lang="en-US" sz="877" dirty="0"/>
          </a:p>
        </p:txBody>
      </p:sp>
      <p:sp>
        <p:nvSpPr>
          <p:cNvPr id="33" name="Text 11"/>
          <p:cNvSpPr/>
          <p:nvPr/>
        </p:nvSpPr>
        <p:spPr>
          <a:xfrm>
            <a:off x="8989928" y="2835587"/>
            <a:ext cx="668209" cy="16705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1315"/>
              </a:lnSpc>
            </a:pPr>
            <a:r>
              <a:rPr lang="en-US" sz="877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Midtown</a:t>
            </a:r>
            <a:endParaRPr lang="en-US" sz="877" dirty="0"/>
          </a:p>
        </p:txBody>
      </p:sp>
      <p:sp>
        <p:nvSpPr>
          <p:cNvPr id="34" name="Text 12"/>
          <p:cNvSpPr/>
          <p:nvPr/>
        </p:nvSpPr>
        <p:spPr>
          <a:xfrm>
            <a:off x="9732382" y="3299620"/>
            <a:ext cx="668209" cy="16705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1315"/>
              </a:lnSpc>
            </a:pPr>
            <a:r>
              <a:rPr lang="en-US" sz="877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Uptown</a:t>
            </a:r>
            <a:endParaRPr lang="en-US" sz="877" dirty="0"/>
          </a:p>
        </p:txBody>
      </p:sp>
      <p:sp>
        <p:nvSpPr>
          <p:cNvPr id="35" name="Text 13"/>
          <p:cNvSpPr/>
          <p:nvPr/>
        </p:nvSpPr>
        <p:spPr>
          <a:xfrm>
            <a:off x="7931931" y="4199846"/>
            <a:ext cx="3341043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2046"/>
              </a:lnSpc>
            </a:pPr>
            <a:r>
              <a:rPr lang="en-US" sz="1461" b="1" dirty="0">
                <a:solidFill>
                  <a:srgbClr val="16A34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Large Metropolitan Area</a:t>
            </a:r>
            <a:endParaRPr lang="en-US" sz="1461" dirty="0"/>
          </a:p>
        </p:txBody>
      </p:sp>
      <p:sp>
        <p:nvSpPr>
          <p:cNvPr id="36" name="Text 14"/>
          <p:cNvSpPr/>
          <p:nvPr/>
        </p:nvSpPr>
        <p:spPr>
          <a:xfrm>
            <a:off x="7919605" y="4459704"/>
            <a:ext cx="3365695" cy="51971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2046"/>
              </a:lnSpc>
            </a:pPr>
            <a:r>
              <a:rPr lang="en-US" sz="1315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Single-digit millisecond latency to end-users</a:t>
            </a:r>
            <a:endParaRPr lang="en-US" sz="131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9227"/>
            <a:ext cx="11879263" cy="737813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472" y="970171"/>
            <a:ext cx="1187926" cy="37123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472" y="1230030"/>
            <a:ext cx="10988318" cy="593963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472" y="3582681"/>
            <a:ext cx="10988318" cy="1670521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3539" y="3861101"/>
            <a:ext cx="1113681" cy="1113681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6854" y="4139521"/>
            <a:ext cx="167052" cy="29698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4061" y="3768295"/>
            <a:ext cx="1113681" cy="1113681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75613" y="4046715"/>
            <a:ext cx="250578" cy="296982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14582" y="3861101"/>
            <a:ext cx="1113681" cy="1113681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32212" y="4139521"/>
            <a:ext cx="278420" cy="296982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85103" y="3861101"/>
            <a:ext cx="1113681" cy="1113681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30576" y="4139521"/>
            <a:ext cx="222736" cy="29698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27979" y="4057955"/>
            <a:ext cx="1349470" cy="378232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00093" y="4203841"/>
            <a:ext cx="1388421" cy="13982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70614" y="4417978"/>
            <a:ext cx="1388421" cy="13982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939543" y="4418258"/>
            <a:ext cx="1349470" cy="378232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86532" y="4863414"/>
            <a:ext cx="148491" cy="148491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445473" y="524699"/>
            <a:ext cx="11148430" cy="37122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923"/>
              </a:lnSpc>
            </a:pPr>
            <a:r>
              <a:rPr lang="en-US" sz="2631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Answer 1</a:t>
            </a:r>
            <a:endParaRPr lang="en-US" sz="2631" dirty="0"/>
          </a:p>
        </p:txBody>
      </p:sp>
      <p:sp>
        <p:nvSpPr>
          <p:cNvPr id="28" name="Text 1"/>
          <p:cNvSpPr/>
          <p:nvPr/>
        </p:nvSpPr>
        <p:spPr>
          <a:xfrm>
            <a:off x="593963" y="1378521"/>
            <a:ext cx="305392" cy="29698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338"/>
              </a:lnSpc>
            </a:pPr>
            <a:r>
              <a:rPr lang="en-US" sz="1754" b="1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B.</a:t>
            </a:r>
            <a:endParaRPr lang="en-US" sz="1754" dirty="0"/>
          </a:p>
        </p:txBody>
      </p:sp>
      <p:sp>
        <p:nvSpPr>
          <p:cNvPr id="29" name="Text 2"/>
          <p:cNvSpPr/>
          <p:nvPr/>
        </p:nvSpPr>
        <p:spPr>
          <a:xfrm>
            <a:off x="959824" y="1378521"/>
            <a:ext cx="8953298" cy="29698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338"/>
              </a:lnSpc>
            </a:pPr>
            <a:r>
              <a:rPr lang="en-US" sz="1754" b="1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Large metropolitan areas for latency-sensitive applications</a:t>
            </a:r>
            <a:endParaRPr lang="en-US" sz="1754" dirty="0"/>
          </a:p>
        </p:txBody>
      </p:sp>
      <p:sp>
        <p:nvSpPr>
          <p:cNvPr id="30" name="Text 3"/>
          <p:cNvSpPr/>
          <p:nvPr/>
        </p:nvSpPr>
        <p:spPr>
          <a:xfrm>
            <a:off x="445472" y="2046729"/>
            <a:ext cx="10988318" cy="29698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338"/>
              </a:lnSpc>
            </a:pPr>
            <a:r>
              <a:rPr lang="en-US" sz="1754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Explanation:</a:t>
            </a:r>
            <a:endParaRPr lang="en-US" sz="1754" dirty="0"/>
          </a:p>
        </p:txBody>
      </p:sp>
      <p:sp>
        <p:nvSpPr>
          <p:cNvPr id="31" name="Text 4"/>
          <p:cNvSpPr/>
          <p:nvPr/>
        </p:nvSpPr>
        <p:spPr>
          <a:xfrm>
            <a:off x="445472" y="2455079"/>
            <a:ext cx="10988318" cy="90486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6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AWS Local Zones place compute, storage, database, and other select AWS services closer to large population, industry, and IT centers. This allows customers to run highly-demanding applications that require single-digit millisecond latencies to end-users.</a:t>
            </a:r>
            <a:endParaRPr lang="en-US" sz="1461" dirty="0"/>
          </a:p>
        </p:txBody>
      </p:sp>
      <p:sp>
        <p:nvSpPr>
          <p:cNvPr id="32" name="Text 5"/>
          <p:cNvSpPr/>
          <p:nvPr/>
        </p:nvSpPr>
        <p:spPr>
          <a:xfrm>
            <a:off x="1586705" y="4510749"/>
            <a:ext cx="824646" cy="1856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461"/>
              </a:lnSpc>
            </a:pPr>
            <a:r>
              <a:rPr lang="en-US" sz="1023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Downtown</a:t>
            </a:r>
            <a:endParaRPr lang="en-US" sz="1023" dirty="0"/>
          </a:p>
        </p:txBody>
      </p:sp>
      <p:sp>
        <p:nvSpPr>
          <p:cNvPr id="33" name="Text 6"/>
          <p:cNvSpPr/>
          <p:nvPr/>
        </p:nvSpPr>
        <p:spPr>
          <a:xfrm>
            <a:off x="3296089" y="4417942"/>
            <a:ext cx="731376" cy="1856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461"/>
              </a:lnSpc>
            </a:pPr>
            <a:r>
              <a:rPr lang="en-US" sz="1023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Industrial</a:t>
            </a:r>
            <a:endParaRPr lang="en-US" sz="1023" dirty="0"/>
          </a:p>
        </p:txBody>
      </p:sp>
      <p:sp>
        <p:nvSpPr>
          <p:cNvPr id="34" name="Text 7"/>
          <p:cNvSpPr/>
          <p:nvPr/>
        </p:nvSpPr>
        <p:spPr>
          <a:xfrm>
            <a:off x="4930069" y="4510749"/>
            <a:ext cx="819251" cy="1856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461"/>
              </a:lnSpc>
            </a:pPr>
            <a:r>
              <a:rPr lang="en-US" sz="1023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Population</a:t>
            </a:r>
            <a:endParaRPr lang="en-US" sz="1023" dirty="0"/>
          </a:p>
        </p:txBody>
      </p:sp>
      <p:sp>
        <p:nvSpPr>
          <p:cNvPr id="35" name="Text 8"/>
          <p:cNvSpPr/>
          <p:nvPr/>
        </p:nvSpPr>
        <p:spPr>
          <a:xfrm>
            <a:off x="6643657" y="4510749"/>
            <a:ext cx="715714" cy="1856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461"/>
              </a:lnSpc>
            </a:pPr>
            <a:r>
              <a:rPr lang="en-US" sz="1023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IT Center</a:t>
            </a:r>
            <a:endParaRPr lang="en-US" sz="1023" dirty="0"/>
          </a:p>
        </p:txBody>
      </p:sp>
      <p:sp>
        <p:nvSpPr>
          <p:cNvPr id="36" name="Text 9"/>
          <p:cNvSpPr/>
          <p:nvPr/>
        </p:nvSpPr>
        <p:spPr>
          <a:xfrm>
            <a:off x="9609268" y="4807730"/>
            <a:ext cx="1743955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315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Main AWS Region</a:t>
            </a:r>
            <a:endParaRPr lang="en-US" sz="131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9227"/>
            <a:ext cx="11879263" cy="668208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472" y="970171"/>
            <a:ext cx="1187926" cy="37123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63" y="3605882"/>
            <a:ext cx="6147432" cy="51971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331" y="3717250"/>
            <a:ext cx="296982" cy="29698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63" y="4236968"/>
            <a:ext cx="6147432" cy="51971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31" y="4348336"/>
            <a:ext cx="296982" cy="29698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63" y="4868054"/>
            <a:ext cx="6147432" cy="51971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31" y="4979422"/>
            <a:ext cx="296982" cy="296982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63" y="5499140"/>
            <a:ext cx="6147432" cy="519718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31" y="5610508"/>
            <a:ext cx="296982" cy="296982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8521" y="3308901"/>
            <a:ext cx="4395269" cy="1150804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28155" y="3493860"/>
            <a:ext cx="167052" cy="167052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0104" y="3880796"/>
            <a:ext cx="213455" cy="167052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445472" y="524699"/>
            <a:ext cx="13185981" cy="37122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923"/>
              </a:lnSpc>
            </a:pPr>
            <a:r>
              <a:rPr lang="en-US" sz="2631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Question 2</a:t>
            </a:r>
            <a:endParaRPr lang="en-US" sz="2631" dirty="0"/>
          </a:p>
        </p:txBody>
      </p:sp>
      <p:sp>
        <p:nvSpPr>
          <p:cNvPr id="28" name="Text 1"/>
          <p:cNvSpPr/>
          <p:nvPr/>
        </p:nvSpPr>
        <p:spPr>
          <a:xfrm>
            <a:off x="445473" y="1230030"/>
            <a:ext cx="6295922" cy="207887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338"/>
              </a:lnSpc>
            </a:pPr>
            <a:r>
              <a:rPr lang="en-US" sz="1754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company needs to deploy an application that requires single-digit millisecond latency for its users in a specific metropolitan area, but also needs to seamlessly connect to the full range of in-region AWS services. Which AWS infrastructure component is best suited for this requirement?</a:t>
            </a:r>
            <a:endParaRPr lang="en-US" sz="1754" dirty="0"/>
          </a:p>
        </p:txBody>
      </p:sp>
      <p:sp>
        <p:nvSpPr>
          <p:cNvPr id="29" name="Text 2"/>
          <p:cNvSpPr/>
          <p:nvPr/>
        </p:nvSpPr>
        <p:spPr>
          <a:xfrm>
            <a:off x="796252" y="3717250"/>
            <a:ext cx="296982" cy="29698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</a:t>
            </a:r>
            <a:endParaRPr lang="en-US" sz="1169" dirty="0"/>
          </a:p>
        </p:txBody>
      </p:sp>
      <p:sp>
        <p:nvSpPr>
          <p:cNvPr id="30" name="Text 3"/>
          <p:cNvSpPr/>
          <p:nvPr/>
        </p:nvSpPr>
        <p:spPr>
          <a:xfrm>
            <a:off x="1150803" y="3735812"/>
            <a:ext cx="1335199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46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AWS Region</a:t>
            </a:r>
            <a:endParaRPr lang="en-US" sz="1461" dirty="0"/>
          </a:p>
        </p:txBody>
      </p:sp>
      <p:sp>
        <p:nvSpPr>
          <p:cNvPr id="31" name="Text 4"/>
          <p:cNvSpPr/>
          <p:nvPr/>
        </p:nvSpPr>
        <p:spPr>
          <a:xfrm>
            <a:off x="797122" y="4348336"/>
            <a:ext cx="296982" cy="29698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</a:t>
            </a:r>
            <a:endParaRPr lang="en-US" sz="1169" dirty="0"/>
          </a:p>
        </p:txBody>
      </p:sp>
      <p:sp>
        <p:nvSpPr>
          <p:cNvPr id="32" name="Text 5"/>
          <p:cNvSpPr/>
          <p:nvPr/>
        </p:nvSpPr>
        <p:spPr>
          <a:xfrm>
            <a:off x="1150804" y="4366898"/>
            <a:ext cx="1852016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46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Availability Zone</a:t>
            </a:r>
            <a:endParaRPr lang="en-US" sz="1461" dirty="0"/>
          </a:p>
        </p:txBody>
      </p:sp>
      <p:sp>
        <p:nvSpPr>
          <p:cNvPr id="33" name="Text 6"/>
          <p:cNvSpPr/>
          <p:nvPr/>
        </p:nvSpPr>
        <p:spPr>
          <a:xfrm>
            <a:off x="799298" y="4979422"/>
            <a:ext cx="296982" cy="29698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</a:t>
            </a:r>
            <a:endParaRPr lang="en-US" sz="1169" dirty="0"/>
          </a:p>
        </p:txBody>
      </p:sp>
      <p:sp>
        <p:nvSpPr>
          <p:cNvPr id="34" name="Text 7"/>
          <p:cNvSpPr/>
          <p:nvPr/>
        </p:nvSpPr>
        <p:spPr>
          <a:xfrm>
            <a:off x="1150803" y="4997983"/>
            <a:ext cx="1787806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46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AWS Local Zone</a:t>
            </a:r>
            <a:endParaRPr lang="en-US" sz="1461" dirty="0"/>
          </a:p>
        </p:txBody>
      </p:sp>
      <p:sp>
        <p:nvSpPr>
          <p:cNvPr id="35" name="Text 8"/>
          <p:cNvSpPr/>
          <p:nvPr/>
        </p:nvSpPr>
        <p:spPr>
          <a:xfrm>
            <a:off x="792192" y="5610508"/>
            <a:ext cx="296982" cy="29698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</a:t>
            </a:r>
            <a:endParaRPr lang="en-US" sz="1169" dirty="0"/>
          </a:p>
        </p:txBody>
      </p:sp>
      <p:sp>
        <p:nvSpPr>
          <p:cNvPr id="36" name="Text 9"/>
          <p:cNvSpPr/>
          <p:nvPr/>
        </p:nvSpPr>
        <p:spPr>
          <a:xfrm>
            <a:off x="1150804" y="5629069"/>
            <a:ext cx="2531884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46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AWS Wavelength Zone</a:t>
            </a:r>
            <a:endParaRPr lang="en-US" sz="1461" dirty="0"/>
          </a:p>
        </p:txBody>
      </p:sp>
      <p:sp>
        <p:nvSpPr>
          <p:cNvPr id="39" name="Text 12"/>
          <p:cNvSpPr/>
          <p:nvPr/>
        </p:nvSpPr>
        <p:spPr>
          <a:xfrm>
            <a:off x="7187012" y="3457392"/>
            <a:ext cx="4098287" cy="51971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2046"/>
              </a:lnSpc>
            </a:pPr>
            <a:r>
              <a:rPr lang="en-US" sz="1315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AWS Local Zones provide ultra-low latency to end-users</a:t>
            </a:r>
            <a:endParaRPr lang="en-US" sz="1315" dirty="0"/>
          </a:p>
        </p:txBody>
      </p:sp>
      <p:sp>
        <p:nvSpPr>
          <p:cNvPr id="40" name="Text 13"/>
          <p:cNvSpPr/>
          <p:nvPr/>
        </p:nvSpPr>
        <p:spPr>
          <a:xfrm>
            <a:off x="6367354" y="3819338"/>
            <a:ext cx="4917945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2046"/>
              </a:lnSpc>
            </a:pPr>
            <a:r>
              <a:rPr lang="en-US" sz="1315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Connects seamlessly to all in-region services</a:t>
            </a:r>
            <a:endParaRPr lang="en-US" sz="131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9227"/>
            <a:ext cx="11879263" cy="747558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472" y="970171"/>
            <a:ext cx="1187926" cy="37123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472" y="1304275"/>
            <a:ext cx="10988318" cy="74245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963" y="1452766"/>
            <a:ext cx="445472" cy="44547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472" y="3916785"/>
            <a:ext cx="10988318" cy="185613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4217" y="4844853"/>
            <a:ext cx="111368" cy="11136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41852" y="4473626"/>
            <a:ext cx="111368" cy="11136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39631" y="5030466"/>
            <a:ext cx="111368" cy="11136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37265" y="4659239"/>
            <a:ext cx="111368" cy="111368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34900" y="4844853"/>
            <a:ext cx="111368" cy="11136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14132" y="4009592"/>
            <a:ext cx="556840" cy="55684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92460" y="4270435"/>
            <a:ext cx="555332" cy="203191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11766" y="4937660"/>
            <a:ext cx="556840" cy="55684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84299" y="5012881"/>
            <a:ext cx="555332" cy="203191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09400" y="5123273"/>
            <a:ext cx="556840" cy="55684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72966" y="4648198"/>
            <a:ext cx="564301" cy="753447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44217" y="4473647"/>
            <a:ext cx="2200628" cy="38950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37292" y="4473626"/>
            <a:ext cx="2202206" cy="574829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39631" y="4659261"/>
            <a:ext cx="2200628" cy="389508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135704" y="4659239"/>
            <a:ext cx="2199202" cy="204107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45472" y="524699"/>
            <a:ext cx="13185981" cy="37122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923"/>
              </a:lnSpc>
            </a:pPr>
            <a:r>
              <a:rPr lang="en-US" sz="2631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Answer 2</a:t>
            </a:r>
            <a:endParaRPr lang="en-US" sz="2631" dirty="0"/>
          </a:p>
        </p:txBody>
      </p:sp>
      <p:sp>
        <p:nvSpPr>
          <p:cNvPr id="31" name="Text 1"/>
          <p:cNvSpPr/>
          <p:nvPr/>
        </p:nvSpPr>
        <p:spPr>
          <a:xfrm>
            <a:off x="748544" y="1452766"/>
            <a:ext cx="445472" cy="44547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461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</a:t>
            </a:r>
            <a:endParaRPr lang="en-US" sz="1461" dirty="0"/>
          </a:p>
        </p:txBody>
      </p:sp>
      <p:sp>
        <p:nvSpPr>
          <p:cNvPr id="32" name="Text 2"/>
          <p:cNvSpPr/>
          <p:nvPr/>
        </p:nvSpPr>
        <p:spPr>
          <a:xfrm>
            <a:off x="1187927" y="1527011"/>
            <a:ext cx="2401722" cy="29698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338"/>
              </a:lnSpc>
            </a:pPr>
            <a:r>
              <a:rPr lang="en-US" sz="1754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AWS Local Zone</a:t>
            </a:r>
            <a:endParaRPr lang="en-US" sz="1754" dirty="0"/>
          </a:p>
        </p:txBody>
      </p:sp>
      <p:sp>
        <p:nvSpPr>
          <p:cNvPr id="33" name="Text 3"/>
          <p:cNvSpPr/>
          <p:nvPr/>
        </p:nvSpPr>
        <p:spPr>
          <a:xfrm>
            <a:off x="445472" y="2269465"/>
            <a:ext cx="10988318" cy="29698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338"/>
              </a:lnSpc>
            </a:pPr>
            <a:r>
              <a:rPr lang="en-US" sz="1754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Explanation:</a:t>
            </a:r>
            <a:endParaRPr lang="en-US" sz="1754" dirty="0"/>
          </a:p>
        </p:txBody>
      </p:sp>
      <p:sp>
        <p:nvSpPr>
          <p:cNvPr id="34" name="Text 4"/>
          <p:cNvSpPr/>
          <p:nvPr/>
        </p:nvSpPr>
        <p:spPr>
          <a:xfrm>
            <a:off x="445472" y="2714938"/>
            <a:ext cx="10988318" cy="90486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6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AWS Local Zones are designed to place compute, storage, database, and other select AWS services closer to end-users in large metropolitan areas, providing single-digit millisecond latencies while maintaining connection to the parent AWS Region.</a:t>
            </a:r>
            <a:endParaRPr lang="en-US" sz="1461" dirty="0"/>
          </a:p>
        </p:txBody>
      </p:sp>
      <p:sp>
        <p:nvSpPr>
          <p:cNvPr id="35" name="Text 5"/>
          <p:cNvSpPr/>
          <p:nvPr/>
        </p:nvSpPr>
        <p:spPr>
          <a:xfrm>
            <a:off x="2364542" y="4984063"/>
            <a:ext cx="389440" cy="16705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315"/>
              </a:lnSpc>
            </a:pPr>
            <a:r>
              <a:rPr lang="en-US" sz="877" dirty="0">
                <a:solidFill>
                  <a:srgbClr val="66666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City 1</a:t>
            </a:r>
            <a:endParaRPr lang="en-US" sz="877" dirty="0"/>
          </a:p>
        </p:txBody>
      </p:sp>
      <p:sp>
        <p:nvSpPr>
          <p:cNvPr id="36" name="Text 6"/>
          <p:cNvSpPr/>
          <p:nvPr/>
        </p:nvSpPr>
        <p:spPr>
          <a:xfrm>
            <a:off x="6759811" y="4612836"/>
            <a:ext cx="389440" cy="16705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315"/>
              </a:lnSpc>
            </a:pPr>
            <a:r>
              <a:rPr lang="en-US" sz="877" dirty="0">
                <a:solidFill>
                  <a:srgbClr val="66666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City 2</a:t>
            </a:r>
            <a:endParaRPr lang="en-US" sz="877" dirty="0"/>
          </a:p>
        </p:txBody>
      </p:sp>
      <p:sp>
        <p:nvSpPr>
          <p:cNvPr id="37" name="Text 7"/>
          <p:cNvSpPr/>
          <p:nvPr/>
        </p:nvSpPr>
        <p:spPr>
          <a:xfrm>
            <a:off x="11155370" y="5169677"/>
            <a:ext cx="389440" cy="16705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315"/>
              </a:lnSpc>
            </a:pPr>
            <a:r>
              <a:rPr lang="en-US" sz="877" dirty="0">
                <a:solidFill>
                  <a:srgbClr val="66666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City 3</a:t>
            </a:r>
            <a:endParaRPr lang="en-US" sz="877" dirty="0"/>
          </a:p>
        </p:txBody>
      </p:sp>
      <p:sp>
        <p:nvSpPr>
          <p:cNvPr id="38" name="Text 8"/>
          <p:cNvSpPr/>
          <p:nvPr/>
        </p:nvSpPr>
        <p:spPr>
          <a:xfrm>
            <a:off x="15550639" y="4798450"/>
            <a:ext cx="389440" cy="16705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315"/>
              </a:lnSpc>
            </a:pPr>
            <a:r>
              <a:rPr lang="en-US" sz="877" dirty="0">
                <a:solidFill>
                  <a:srgbClr val="66666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City 4</a:t>
            </a:r>
            <a:endParaRPr lang="en-US" sz="877" dirty="0"/>
          </a:p>
        </p:txBody>
      </p:sp>
      <p:sp>
        <p:nvSpPr>
          <p:cNvPr id="39" name="Text 9"/>
          <p:cNvSpPr/>
          <p:nvPr/>
        </p:nvSpPr>
        <p:spPr>
          <a:xfrm>
            <a:off x="19945909" y="4984063"/>
            <a:ext cx="389440" cy="16705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315"/>
              </a:lnSpc>
            </a:pPr>
            <a:r>
              <a:rPr lang="en-US" sz="877" dirty="0">
                <a:solidFill>
                  <a:srgbClr val="66666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City 5</a:t>
            </a:r>
            <a:endParaRPr lang="en-US" sz="877" dirty="0"/>
          </a:p>
        </p:txBody>
      </p:sp>
      <p:sp>
        <p:nvSpPr>
          <p:cNvPr id="40" name="Text 10"/>
          <p:cNvSpPr/>
          <p:nvPr/>
        </p:nvSpPr>
        <p:spPr>
          <a:xfrm>
            <a:off x="3013899" y="4009592"/>
            <a:ext cx="668209" cy="55684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LZ 1</a:t>
            </a:r>
            <a:endParaRPr lang="en-US" sz="1169" dirty="0"/>
          </a:p>
        </p:txBody>
      </p:sp>
      <p:sp>
        <p:nvSpPr>
          <p:cNvPr id="41" name="Text 11"/>
          <p:cNvSpPr/>
          <p:nvPr/>
        </p:nvSpPr>
        <p:spPr>
          <a:xfrm>
            <a:off x="5211533" y="4937660"/>
            <a:ext cx="668209" cy="55684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LZ 2</a:t>
            </a:r>
            <a:endParaRPr lang="en-US" sz="1169" dirty="0"/>
          </a:p>
        </p:txBody>
      </p:sp>
      <p:sp>
        <p:nvSpPr>
          <p:cNvPr id="42" name="Text 12"/>
          <p:cNvSpPr/>
          <p:nvPr/>
        </p:nvSpPr>
        <p:spPr>
          <a:xfrm>
            <a:off x="7409167" y="5123273"/>
            <a:ext cx="668209" cy="55684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LZ 3</a:t>
            </a:r>
            <a:endParaRPr lang="en-US" sz="1169" dirty="0"/>
          </a:p>
        </p:txBody>
      </p:sp>
      <p:sp>
        <p:nvSpPr>
          <p:cNvPr id="43" name="Text 13"/>
          <p:cNvSpPr/>
          <p:nvPr/>
        </p:nvSpPr>
        <p:spPr>
          <a:xfrm>
            <a:off x="631086" y="4009592"/>
            <a:ext cx="1061303" cy="19489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35"/>
              </a:lnSpc>
            </a:pPr>
            <a:r>
              <a:rPr lang="en-US" sz="1023" b="1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AWS Region</a:t>
            </a:r>
            <a:endParaRPr lang="en-US" sz="1023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9226"/>
            <a:ext cx="11879263" cy="677489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79226"/>
            <a:ext cx="11879263" cy="677489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63" y="1155784"/>
            <a:ext cx="1113681" cy="37123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963" y="2752061"/>
            <a:ext cx="5048687" cy="96519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699" y="3002639"/>
            <a:ext cx="167052" cy="16705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6613" y="1935361"/>
            <a:ext cx="334104" cy="33410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4061" y="2097774"/>
            <a:ext cx="139210" cy="9281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6613" y="2547886"/>
            <a:ext cx="334104" cy="334104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4061" y="2710298"/>
            <a:ext cx="139210" cy="9281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6613" y="3207306"/>
            <a:ext cx="334104" cy="334104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0858" y="3413679"/>
            <a:ext cx="185613" cy="9281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3963" y="4441143"/>
            <a:ext cx="10691336" cy="1484908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09956" y="4626757"/>
            <a:ext cx="1113681" cy="1113681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81183" y="4849493"/>
            <a:ext cx="371227" cy="371227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83271" y="5030467"/>
            <a:ext cx="167052" cy="9281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66797" y="5183597"/>
            <a:ext cx="2672834" cy="18561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82791" y="4329775"/>
            <a:ext cx="1113681" cy="1113681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54018" y="4552511"/>
            <a:ext cx="371227" cy="371227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56105" y="4733485"/>
            <a:ext cx="167052" cy="9281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30351" y="4895896"/>
            <a:ext cx="18561" cy="296982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65772" y="4886679"/>
            <a:ext cx="2674822" cy="315423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55625" y="4626757"/>
            <a:ext cx="1113681" cy="1113681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426852" y="4849493"/>
            <a:ext cx="371227" cy="371227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28939" y="5030467"/>
            <a:ext cx="167052" cy="9281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39631" y="5183597"/>
            <a:ext cx="2672834" cy="18561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38606" y="4886672"/>
            <a:ext cx="2674822" cy="315423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23035" y="5146474"/>
            <a:ext cx="371227" cy="371227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25123" y="5327448"/>
            <a:ext cx="167052" cy="9281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937148" y="5183936"/>
            <a:ext cx="1073967" cy="314828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007109" y="5183753"/>
            <a:ext cx="1607047" cy="315226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17779" y="5327448"/>
            <a:ext cx="167052" cy="9281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801305" y="5480579"/>
            <a:ext cx="3207342" cy="18561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-1" y="6859099"/>
            <a:ext cx="11879263" cy="74245"/>
          </a:xfrm>
          <a:prstGeom prst="rect">
            <a:avLst/>
          </a:prstGeom>
        </p:spPr>
      </p:pic>
      <p:sp>
        <p:nvSpPr>
          <p:cNvPr id="40" name="Text 0"/>
          <p:cNvSpPr/>
          <p:nvPr/>
        </p:nvSpPr>
        <p:spPr>
          <a:xfrm>
            <a:off x="593963" y="673190"/>
            <a:ext cx="12829604" cy="37122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923"/>
              </a:lnSpc>
            </a:pPr>
            <a:r>
              <a:rPr lang="en-US" sz="2631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AWS Availability Zones (AZs)</a:t>
            </a:r>
            <a:endParaRPr lang="en-US" sz="2631" dirty="0"/>
          </a:p>
        </p:txBody>
      </p:sp>
      <p:sp>
        <p:nvSpPr>
          <p:cNvPr id="41" name="Text 1"/>
          <p:cNvSpPr/>
          <p:nvPr/>
        </p:nvSpPr>
        <p:spPr>
          <a:xfrm>
            <a:off x="593963" y="1489889"/>
            <a:ext cx="5048687" cy="103943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46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Availability Zones are multiple, isolated locations within each AWS Region that serve as fundamental building blocks for high availability and fault tolerance in the AWS cloud.</a:t>
            </a:r>
            <a:endParaRPr lang="en-US" sz="1461" dirty="0"/>
          </a:p>
        </p:txBody>
      </p:sp>
      <p:sp>
        <p:nvSpPr>
          <p:cNvPr id="42" name="Text 2"/>
          <p:cNvSpPr/>
          <p:nvPr/>
        </p:nvSpPr>
        <p:spPr>
          <a:xfrm>
            <a:off x="1057997" y="2974797"/>
            <a:ext cx="4603214" cy="51971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315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The AWS Cloud spans </a:t>
            </a:r>
            <a:r>
              <a:rPr lang="en-US" sz="1315" b="1" dirty="0">
                <a:solidFill>
                  <a:srgbClr val="F9731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120</a:t>
            </a:r>
            <a:r>
              <a:rPr lang="en-US" sz="1315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Availability Zones globally across 38 geographic Regions.</a:t>
            </a:r>
            <a:endParaRPr lang="en-US" sz="1315" dirty="0"/>
          </a:p>
        </p:txBody>
      </p:sp>
      <p:sp>
        <p:nvSpPr>
          <p:cNvPr id="43" name="Text 3"/>
          <p:cNvSpPr/>
          <p:nvPr/>
        </p:nvSpPr>
        <p:spPr>
          <a:xfrm>
            <a:off x="6236613" y="1489889"/>
            <a:ext cx="6058424" cy="29698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338"/>
              </a:lnSpc>
            </a:pPr>
            <a:r>
              <a:rPr lang="en-US" sz="1754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Characteristics</a:t>
            </a:r>
            <a:endParaRPr lang="en-US" sz="1754" dirty="0"/>
          </a:p>
        </p:txBody>
      </p:sp>
      <p:sp>
        <p:nvSpPr>
          <p:cNvPr id="44" name="Text 4"/>
          <p:cNvSpPr/>
          <p:nvPr/>
        </p:nvSpPr>
        <p:spPr>
          <a:xfrm>
            <a:off x="6700647" y="1935361"/>
            <a:ext cx="4887493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46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Physical Separation</a:t>
            </a:r>
            <a:endParaRPr lang="en-US" sz="1461" dirty="0"/>
          </a:p>
        </p:txBody>
      </p:sp>
      <p:sp>
        <p:nvSpPr>
          <p:cNvPr id="45" name="Text 5"/>
          <p:cNvSpPr/>
          <p:nvPr/>
        </p:nvSpPr>
        <p:spPr>
          <a:xfrm>
            <a:off x="6700647" y="2195220"/>
            <a:ext cx="4887493" cy="22273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Each AZ consists of one or more discrete data centers.</a:t>
            </a:r>
            <a:endParaRPr lang="en-US" sz="1169" dirty="0"/>
          </a:p>
        </p:txBody>
      </p:sp>
      <p:sp>
        <p:nvSpPr>
          <p:cNvPr id="46" name="Text 6"/>
          <p:cNvSpPr/>
          <p:nvPr/>
        </p:nvSpPr>
        <p:spPr>
          <a:xfrm>
            <a:off x="6700646" y="2547886"/>
            <a:ext cx="5501583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46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Independent Utilities</a:t>
            </a:r>
            <a:endParaRPr lang="en-US" sz="1461" dirty="0"/>
          </a:p>
        </p:txBody>
      </p:sp>
      <p:sp>
        <p:nvSpPr>
          <p:cNvPr id="47" name="Text 7"/>
          <p:cNvSpPr/>
          <p:nvPr/>
        </p:nvSpPr>
        <p:spPr>
          <a:xfrm>
            <a:off x="6700646" y="2807745"/>
            <a:ext cx="4584653" cy="44547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Each AZ has independent power, cooling, and physical security.</a:t>
            </a:r>
            <a:endParaRPr lang="en-US" sz="1169" dirty="0"/>
          </a:p>
        </p:txBody>
      </p:sp>
      <p:sp>
        <p:nvSpPr>
          <p:cNvPr id="48" name="Text 8"/>
          <p:cNvSpPr/>
          <p:nvPr/>
        </p:nvSpPr>
        <p:spPr>
          <a:xfrm>
            <a:off x="6700646" y="3224890"/>
            <a:ext cx="4584653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46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Fault Isolation</a:t>
            </a:r>
            <a:endParaRPr lang="en-US" sz="1461" dirty="0"/>
          </a:p>
        </p:txBody>
      </p:sp>
      <p:sp>
        <p:nvSpPr>
          <p:cNvPr id="49" name="Text 9"/>
          <p:cNvSpPr/>
          <p:nvPr/>
        </p:nvSpPr>
        <p:spPr>
          <a:xfrm>
            <a:off x="6700646" y="3475951"/>
            <a:ext cx="4584653" cy="44547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Failure in one AZ does not impact the others, providing robust fault tolerance.</a:t>
            </a:r>
            <a:endParaRPr lang="en-US" sz="1169" dirty="0"/>
          </a:p>
        </p:txBody>
      </p:sp>
      <p:sp>
        <p:nvSpPr>
          <p:cNvPr id="50" name="Text 10"/>
          <p:cNvSpPr/>
          <p:nvPr/>
        </p:nvSpPr>
        <p:spPr>
          <a:xfrm>
            <a:off x="965190" y="4626757"/>
            <a:ext cx="1364433" cy="25057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973"/>
              </a:lnSpc>
            </a:pPr>
            <a:r>
              <a:rPr lang="en-US" sz="1315" b="1" dirty="0">
                <a:solidFill>
                  <a:srgbClr val="00A1C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AWS Region</a:t>
            </a:r>
            <a:endParaRPr lang="en-US" sz="1315" dirty="0"/>
          </a:p>
        </p:txBody>
      </p:sp>
      <p:sp>
        <p:nvSpPr>
          <p:cNvPr id="51" name="Text 11"/>
          <p:cNvSpPr/>
          <p:nvPr/>
        </p:nvSpPr>
        <p:spPr>
          <a:xfrm>
            <a:off x="3074223" y="5294965"/>
            <a:ext cx="462003" cy="22273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AZ-1</a:t>
            </a:r>
            <a:endParaRPr lang="en-US" sz="1169" dirty="0"/>
          </a:p>
        </p:txBody>
      </p:sp>
      <p:sp>
        <p:nvSpPr>
          <p:cNvPr id="52" name="Text 12"/>
          <p:cNvSpPr/>
          <p:nvPr/>
        </p:nvSpPr>
        <p:spPr>
          <a:xfrm>
            <a:off x="5747057" y="4997984"/>
            <a:ext cx="462003" cy="22273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AZ-2</a:t>
            </a:r>
            <a:endParaRPr lang="en-US" sz="1169" dirty="0"/>
          </a:p>
        </p:txBody>
      </p:sp>
      <p:sp>
        <p:nvSpPr>
          <p:cNvPr id="53" name="Text 13"/>
          <p:cNvSpPr/>
          <p:nvPr/>
        </p:nvSpPr>
        <p:spPr>
          <a:xfrm>
            <a:off x="8419891" y="5294965"/>
            <a:ext cx="462003" cy="22273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AZ-3</a:t>
            </a:r>
            <a:endParaRPr lang="en-US" sz="1169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75871-3E34-53F0-B70E-0643F5A49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urple background with white text and images&#10;&#10;AI-generated content may be incorrect.">
            <a:extLst>
              <a:ext uri="{FF2B5EF4-FFF2-40B4-BE49-F238E27FC236}">
                <a16:creationId xmlns:a16="http://schemas.microsoft.com/office/drawing/2014/main" id="{47FF5638-7AF1-EEAE-FE67-8E7E80BB8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226"/>
            <a:ext cx="11879263" cy="668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808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and black rectangle with white text&#10;&#10;AI-generated content may be incorrect.">
            <a:extLst>
              <a:ext uri="{FF2B5EF4-FFF2-40B4-BE49-F238E27FC236}">
                <a16:creationId xmlns:a16="http://schemas.microsoft.com/office/drawing/2014/main" id="{9AB7AECF-0E2D-7F90-B901-776E014B8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226"/>
            <a:ext cx="11879263" cy="668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96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9226"/>
            <a:ext cx="11879263" cy="723892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79226"/>
            <a:ext cx="11879263" cy="723892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63" y="1155784"/>
            <a:ext cx="1113681" cy="37123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963" y="2752061"/>
            <a:ext cx="5048687" cy="705331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31" y="2891271"/>
            <a:ext cx="167052" cy="16705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963" y="3531637"/>
            <a:ext cx="5048687" cy="928067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5331" y="3670847"/>
            <a:ext cx="129929" cy="167052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3963" y="4533950"/>
            <a:ext cx="5048687" cy="705331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5331" y="4673160"/>
            <a:ext cx="148491" cy="16705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36612" y="1415644"/>
            <a:ext cx="5048687" cy="1781889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36613" y="3754373"/>
            <a:ext cx="371227" cy="371227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29420" y="3935347"/>
            <a:ext cx="185613" cy="9281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36613" y="4608195"/>
            <a:ext cx="371227" cy="371227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15500" y="4789169"/>
            <a:ext cx="213455" cy="9281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36613" y="5462017"/>
            <a:ext cx="371227" cy="371227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29420" y="5642991"/>
            <a:ext cx="185613" cy="9281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1" y="7323133"/>
            <a:ext cx="11879263" cy="74245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593963" y="673190"/>
            <a:ext cx="10691336" cy="37122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923"/>
              </a:lnSpc>
            </a:pPr>
            <a:r>
              <a:rPr lang="en-US" sz="2631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AWS Data Centers</a:t>
            </a:r>
            <a:endParaRPr lang="en-US" sz="2631" dirty="0"/>
          </a:p>
        </p:txBody>
      </p:sp>
      <p:sp>
        <p:nvSpPr>
          <p:cNvPr id="21" name="Text 1"/>
          <p:cNvSpPr/>
          <p:nvPr/>
        </p:nvSpPr>
        <p:spPr>
          <a:xfrm>
            <a:off x="593963" y="1415643"/>
            <a:ext cx="5048687" cy="77957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46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AWS data centers are the physical facilities that house the computing, storage, and networking infrastructure that powers AWS cloud services.</a:t>
            </a:r>
            <a:endParaRPr lang="en-US" sz="1461" dirty="0"/>
          </a:p>
        </p:txBody>
      </p:sp>
      <p:sp>
        <p:nvSpPr>
          <p:cNvPr id="22" name="Text 2"/>
          <p:cNvSpPr/>
          <p:nvPr/>
        </p:nvSpPr>
        <p:spPr>
          <a:xfrm>
            <a:off x="593963" y="2343711"/>
            <a:ext cx="6058424" cy="29698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338"/>
              </a:lnSpc>
            </a:pPr>
            <a:r>
              <a:rPr lang="en-US" sz="1754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Physical Security Layers</a:t>
            </a:r>
            <a:endParaRPr lang="en-US" sz="1754" dirty="0"/>
          </a:p>
        </p:txBody>
      </p:sp>
      <p:sp>
        <p:nvSpPr>
          <p:cNvPr id="23" name="Text 3"/>
          <p:cNvSpPr/>
          <p:nvPr/>
        </p:nvSpPr>
        <p:spPr>
          <a:xfrm>
            <a:off x="946629" y="2863429"/>
            <a:ext cx="4825950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315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Perimeter Layer</a:t>
            </a:r>
            <a:endParaRPr lang="en-US" sz="1315" dirty="0"/>
          </a:p>
        </p:txBody>
      </p:sp>
      <p:sp>
        <p:nvSpPr>
          <p:cNvPr id="24" name="Text 4"/>
          <p:cNvSpPr/>
          <p:nvPr/>
        </p:nvSpPr>
        <p:spPr>
          <a:xfrm>
            <a:off x="705331" y="3123288"/>
            <a:ext cx="5791140" cy="22273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Security guards, fencing, and intrusion detection</a:t>
            </a:r>
            <a:endParaRPr lang="en-US" sz="1169" dirty="0"/>
          </a:p>
        </p:txBody>
      </p:sp>
      <p:sp>
        <p:nvSpPr>
          <p:cNvPr id="25" name="Text 5"/>
          <p:cNvSpPr/>
          <p:nvPr/>
        </p:nvSpPr>
        <p:spPr>
          <a:xfrm>
            <a:off x="909506" y="3643005"/>
            <a:ext cx="4825950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315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Infrastructure Layer</a:t>
            </a:r>
            <a:endParaRPr lang="en-US" sz="1315" dirty="0"/>
          </a:p>
        </p:txBody>
      </p:sp>
      <p:sp>
        <p:nvSpPr>
          <p:cNvPr id="26" name="Text 6"/>
          <p:cNvSpPr/>
          <p:nvPr/>
        </p:nvSpPr>
        <p:spPr>
          <a:xfrm>
            <a:off x="705331" y="3902864"/>
            <a:ext cx="4825950" cy="44547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Secure building design, backup power, HVAC systems, and fire suppression</a:t>
            </a:r>
            <a:endParaRPr lang="en-US" sz="1169" dirty="0"/>
          </a:p>
        </p:txBody>
      </p:sp>
      <p:sp>
        <p:nvSpPr>
          <p:cNvPr id="27" name="Text 7"/>
          <p:cNvSpPr/>
          <p:nvPr/>
        </p:nvSpPr>
        <p:spPr>
          <a:xfrm>
            <a:off x="928067" y="4645318"/>
            <a:ext cx="4825950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315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 Layer</a:t>
            </a:r>
            <a:endParaRPr lang="en-US" sz="1315" dirty="0"/>
          </a:p>
        </p:txBody>
      </p:sp>
      <p:sp>
        <p:nvSpPr>
          <p:cNvPr id="28" name="Text 8"/>
          <p:cNvSpPr/>
          <p:nvPr/>
        </p:nvSpPr>
        <p:spPr>
          <a:xfrm>
            <a:off x="705331" y="4905177"/>
            <a:ext cx="5791140" cy="22273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Strict access controls and threat detection for customer data</a:t>
            </a:r>
            <a:endParaRPr lang="en-US" sz="1169" dirty="0"/>
          </a:p>
        </p:txBody>
      </p:sp>
      <p:sp>
        <p:nvSpPr>
          <p:cNvPr id="29" name="Text 9"/>
          <p:cNvSpPr/>
          <p:nvPr/>
        </p:nvSpPr>
        <p:spPr>
          <a:xfrm>
            <a:off x="6236612" y="3346023"/>
            <a:ext cx="5048687" cy="29698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338"/>
              </a:lnSpc>
            </a:pPr>
            <a:r>
              <a:rPr lang="en-US" sz="1754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Features</a:t>
            </a:r>
            <a:endParaRPr lang="en-US" sz="1754" dirty="0"/>
          </a:p>
        </p:txBody>
      </p:sp>
      <p:sp>
        <p:nvSpPr>
          <p:cNvPr id="30" name="Text 10"/>
          <p:cNvSpPr/>
          <p:nvPr/>
        </p:nvSpPr>
        <p:spPr>
          <a:xfrm>
            <a:off x="6756330" y="3754373"/>
            <a:ext cx="4528969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46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Global Distribution</a:t>
            </a:r>
            <a:endParaRPr lang="en-US" sz="1461" dirty="0"/>
          </a:p>
        </p:txBody>
      </p:sp>
      <p:sp>
        <p:nvSpPr>
          <p:cNvPr id="31" name="Text 11"/>
          <p:cNvSpPr/>
          <p:nvPr/>
        </p:nvSpPr>
        <p:spPr>
          <a:xfrm>
            <a:off x="6756330" y="4014232"/>
            <a:ext cx="4528969" cy="44547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Hundreds of data centers spread across the globe, organized into Regions and Availability Zones</a:t>
            </a:r>
            <a:endParaRPr lang="en-US" sz="1169" dirty="0"/>
          </a:p>
        </p:txBody>
      </p:sp>
      <p:sp>
        <p:nvSpPr>
          <p:cNvPr id="32" name="Text 12"/>
          <p:cNvSpPr/>
          <p:nvPr/>
        </p:nvSpPr>
        <p:spPr>
          <a:xfrm>
            <a:off x="6756330" y="4608195"/>
            <a:ext cx="4528969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46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Redundant Systems</a:t>
            </a:r>
            <a:endParaRPr lang="en-US" sz="1461" dirty="0"/>
          </a:p>
        </p:txBody>
      </p:sp>
      <p:sp>
        <p:nvSpPr>
          <p:cNvPr id="33" name="Text 13"/>
          <p:cNvSpPr/>
          <p:nvPr/>
        </p:nvSpPr>
        <p:spPr>
          <a:xfrm>
            <a:off x="6756330" y="4868054"/>
            <a:ext cx="4528969" cy="44547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Equipped with redundant power systems, cooling, and network connections to ensure continuous operation</a:t>
            </a:r>
            <a:endParaRPr lang="en-US" sz="1169" dirty="0"/>
          </a:p>
        </p:txBody>
      </p:sp>
      <p:sp>
        <p:nvSpPr>
          <p:cNvPr id="34" name="Text 14"/>
          <p:cNvSpPr/>
          <p:nvPr/>
        </p:nvSpPr>
        <p:spPr>
          <a:xfrm>
            <a:off x="6756330" y="5462017"/>
            <a:ext cx="5434763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46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Environmental Controls</a:t>
            </a:r>
            <a:endParaRPr lang="en-US" sz="1461" dirty="0"/>
          </a:p>
        </p:txBody>
      </p:sp>
      <p:sp>
        <p:nvSpPr>
          <p:cNvPr id="35" name="Text 15"/>
          <p:cNvSpPr/>
          <p:nvPr/>
        </p:nvSpPr>
        <p:spPr>
          <a:xfrm>
            <a:off x="6756330" y="5721876"/>
            <a:ext cx="4528969" cy="44547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Advanced systems maintain optimal operating conditions for hardware</a:t>
            </a:r>
            <a:endParaRPr lang="en-US" sz="1169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9227"/>
            <a:ext cx="11879263" cy="668208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79226"/>
            <a:ext cx="11879263" cy="74245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981" y="1861116"/>
            <a:ext cx="5531282" cy="141066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595" y="2046729"/>
            <a:ext cx="556840" cy="55684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805" y="2158097"/>
            <a:ext cx="278420" cy="33410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0999" y="1861116"/>
            <a:ext cx="5531282" cy="141066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6613" y="2046729"/>
            <a:ext cx="556840" cy="55684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8306" y="2158097"/>
            <a:ext cx="213455" cy="334104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6981" y="3494515"/>
            <a:ext cx="5531282" cy="141066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595" y="3680128"/>
            <a:ext cx="556840" cy="55684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7489" y="3791496"/>
            <a:ext cx="167052" cy="334104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50999" y="3494515"/>
            <a:ext cx="5531282" cy="141066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36613" y="3680128"/>
            <a:ext cx="556840" cy="55684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75823" y="3791496"/>
            <a:ext cx="278420" cy="334104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6982" y="5202158"/>
            <a:ext cx="11285299" cy="890945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5472" y="5350649"/>
            <a:ext cx="3033910" cy="593963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27873" y="5573385"/>
            <a:ext cx="129929" cy="148491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06294" y="5350649"/>
            <a:ext cx="2515063" cy="593963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69847" y="5573385"/>
            <a:ext cx="129929" cy="148491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48267" y="5350649"/>
            <a:ext cx="1891227" cy="593963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87985" y="5573385"/>
            <a:ext cx="129929" cy="148491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66405" y="5350649"/>
            <a:ext cx="2267385" cy="593963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371227" y="264840"/>
            <a:ext cx="11136809" cy="37122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923"/>
              </a:lnSpc>
            </a:pPr>
            <a:r>
              <a:rPr lang="en-US" sz="2631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Choosing an AWS Region</a:t>
            </a:r>
            <a:endParaRPr lang="en-US" sz="2631" dirty="0"/>
          </a:p>
        </p:txBody>
      </p:sp>
      <p:sp>
        <p:nvSpPr>
          <p:cNvPr id="25" name="Text 1"/>
          <p:cNvSpPr/>
          <p:nvPr/>
        </p:nvSpPr>
        <p:spPr>
          <a:xfrm>
            <a:off x="296981" y="1118662"/>
            <a:ext cx="8315484" cy="51971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46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Selecting the optimal AWS Region balances technical requirements with business objectives to ensure performance, compliance, and cost-effectiveness.</a:t>
            </a:r>
            <a:endParaRPr lang="en-US" sz="1461" dirty="0"/>
          </a:p>
        </p:txBody>
      </p:sp>
      <p:sp>
        <p:nvSpPr>
          <p:cNvPr id="26" name="Text 2"/>
          <p:cNvSpPr/>
          <p:nvPr/>
        </p:nvSpPr>
        <p:spPr>
          <a:xfrm>
            <a:off x="1225049" y="2046729"/>
            <a:ext cx="4793700" cy="29698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338"/>
              </a:lnSpc>
            </a:pPr>
            <a:r>
              <a:rPr lang="en-US" sz="1754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Compliance &amp; Data Residency</a:t>
            </a:r>
            <a:endParaRPr lang="en-US" sz="1754" dirty="0"/>
          </a:p>
        </p:txBody>
      </p:sp>
      <p:sp>
        <p:nvSpPr>
          <p:cNvPr id="27" name="Text 3"/>
          <p:cNvSpPr/>
          <p:nvPr/>
        </p:nvSpPr>
        <p:spPr>
          <a:xfrm>
            <a:off x="1243610" y="2417956"/>
            <a:ext cx="5016437" cy="22273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34087" indent="-334087">
              <a:lnSpc>
                <a:spcPts val="1754"/>
              </a:lnSpc>
              <a:buSzPct val="100000"/>
              <a:buChar char="•"/>
            </a:pPr>
            <a:r>
              <a:rPr lang="en-US" sz="1169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Primary consideration for regulated data</a:t>
            </a:r>
            <a:endParaRPr lang="en-US" sz="1169" dirty="0"/>
          </a:p>
        </p:txBody>
      </p:sp>
      <p:sp>
        <p:nvSpPr>
          <p:cNvPr id="28" name="Text 4"/>
          <p:cNvSpPr/>
          <p:nvPr/>
        </p:nvSpPr>
        <p:spPr>
          <a:xfrm>
            <a:off x="1243610" y="2640692"/>
            <a:ext cx="5016437" cy="22273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34087" indent="-334087">
              <a:lnSpc>
                <a:spcPts val="1754"/>
              </a:lnSpc>
              <a:buSzPct val="100000"/>
              <a:buChar char="•"/>
            </a:pPr>
            <a:r>
              <a:rPr lang="en-US" sz="1169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Ensure data remains within geographic boundaries</a:t>
            </a:r>
            <a:endParaRPr lang="en-US" sz="1169" dirty="0"/>
          </a:p>
        </p:txBody>
      </p:sp>
      <p:sp>
        <p:nvSpPr>
          <p:cNvPr id="29" name="Text 5"/>
          <p:cNvSpPr/>
          <p:nvPr/>
        </p:nvSpPr>
        <p:spPr>
          <a:xfrm>
            <a:off x="1243610" y="2863429"/>
            <a:ext cx="5016437" cy="22273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34087" indent="-334087">
              <a:lnSpc>
                <a:spcPts val="1754"/>
              </a:lnSpc>
              <a:buSzPct val="100000"/>
              <a:buChar char="•"/>
            </a:pPr>
            <a:r>
              <a:rPr lang="en-US" sz="1169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Review local laws and compliance requirements</a:t>
            </a:r>
            <a:endParaRPr lang="en-US" sz="1169" dirty="0"/>
          </a:p>
        </p:txBody>
      </p:sp>
      <p:sp>
        <p:nvSpPr>
          <p:cNvPr id="30" name="Text 6"/>
          <p:cNvSpPr/>
          <p:nvPr/>
        </p:nvSpPr>
        <p:spPr>
          <a:xfrm>
            <a:off x="6979067" y="2046729"/>
            <a:ext cx="5126238" cy="29698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338"/>
              </a:lnSpc>
            </a:pPr>
            <a:r>
              <a:rPr lang="en-US" sz="1754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Latency &amp; User Experience</a:t>
            </a:r>
            <a:endParaRPr lang="en-US" sz="1754" dirty="0"/>
          </a:p>
        </p:txBody>
      </p:sp>
      <p:sp>
        <p:nvSpPr>
          <p:cNvPr id="31" name="Text 7"/>
          <p:cNvSpPr/>
          <p:nvPr/>
        </p:nvSpPr>
        <p:spPr>
          <a:xfrm>
            <a:off x="6997628" y="2417956"/>
            <a:ext cx="5348974" cy="22273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34087" indent="-334087">
              <a:lnSpc>
                <a:spcPts val="1754"/>
              </a:lnSpc>
              <a:buSzPct val="100000"/>
              <a:buChar char="•"/>
            </a:pPr>
            <a:r>
              <a:rPr lang="en-US" sz="1169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Choose Region close to primary user base</a:t>
            </a:r>
            <a:endParaRPr lang="en-US" sz="1169" dirty="0"/>
          </a:p>
        </p:txBody>
      </p:sp>
      <p:sp>
        <p:nvSpPr>
          <p:cNvPr id="32" name="Text 8"/>
          <p:cNvSpPr/>
          <p:nvPr/>
        </p:nvSpPr>
        <p:spPr>
          <a:xfrm>
            <a:off x="6997628" y="2640692"/>
            <a:ext cx="5348974" cy="22273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34087" indent="-334087">
              <a:lnSpc>
                <a:spcPts val="1754"/>
              </a:lnSpc>
              <a:buSzPct val="100000"/>
              <a:buChar char="•"/>
            </a:pPr>
            <a:r>
              <a:rPr lang="en-US" sz="1169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Reduced latency improves application performance</a:t>
            </a:r>
            <a:endParaRPr lang="en-US" sz="1169" dirty="0"/>
          </a:p>
        </p:txBody>
      </p:sp>
      <p:sp>
        <p:nvSpPr>
          <p:cNvPr id="33" name="Text 9"/>
          <p:cNvSpPr/>
          <p:nvPr/>
        </p:nvSpPr>
        <p:spPr>
          <a:xfrm>
            <a:off x="6997628" y="2863429"/>
            <a:ext cx="5348974" cy="22273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34087" indent="-334087">
              <a:lnSpc>
                <a:spcPts val="1754"/>
              </a:lnSpc>
              <a:buSzPct val="100000"/>
              <a:buChar char="•"/>
            </a:pPr>
            <a:r>
              <a:rPr lang="en-US" sz="1169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Enhances communication quality and user satisfaction</a:t>
            </a:r>
            <a:endParaRPr lang="en-US" sz="1169" dirty="0"/>
          </a:p>
        </p:txBody>
      </p:sp>
      <p:sp>
        <p:nvSpPr>
          <p:cNvPr id="34" name="Text 10"/>
          <p:cNvSpPr/>
          <p:nvPr/>
        </p:nvSpPr>
        <p:spPr>
          <a:xfrm>
            <a:off x="1225049" y="3680128"/>
            <a:ext cx="4493007" cy="29698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338"/>
              </a:lnSpc>
            </a:pPr>
            <a:r>
              <a:rPr lang="en-US" sz="1754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Cost Optimization</a:t>
            </a:r>
            <a:endParaRPr lang="en-US" sz="1754" dirty="0"/>
          </a:p>
        </p:txBody>
      </p:sp>
      <p:sp>
        <p:nvSpPr>
          <p:cNvPr id="35" name="Text 11"/>
          <p:cNvSpPr/>
          <p:nvPr/>
        </p:nvSpPr>
        <p:spPr>
          <a:xfrm>
            <a:off x="1243610" y="4051355"/>
            <a:ext cx="4715743" cy="22273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34087" indent="-334087">
              <a:lnSpc>
                <a:spcPts val="1754"/>
              </a:lnSpc>
              <a:buSzPct val="100000"/>
              <a:buChar char="•"/>
            </a:pPr>
            <a:r>
              <a:rPr lang="en-US" sz="1169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Service pricing varies across Regions</a:t>
            </a:r>
            <a:endParaRPr lang="en-US" sz="1169" dirty="0"/>
          </a:p>
        </p:txBody>
      </p:sp>
      <p:sp>
        <p:nvSpPr>
          <p:cNvPr id="36" name="Text 12"/>
          <p:cNvSpPr/>
          <p:nvPr/>
        </p:nvSpPr>
        <p:spPr>
          <a:xfrm>
            <a:off x="1243610" y="4274091"/>
            <a:ext cx="4715743" cy="22273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34087" indent="-334087">
              <a:lnSpc>
                <a:spcPts val="1754"/>
              </a:lnSpc>
              <a:buSzPct val="100000"/>
              <a:buChar char="•"/>
            </a:pPr>
            <a:r>
              <a:rPr lang="en-US" sz="1169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Evaluate costs for different deployment options</a:t>
            </a:r>
            <a:endParaRPr lang="en-US" sz="1169" dirty="0"/>
          </a:p>
        </p:txBody>
      </p:sp>
      <p:sp>
        <p:nvSpPr>
          <p:cNvPr id="37" name="Text 13"/>
          <p:cNvSpPr/>
          <p:nvPr/>
        </p:nvSpPr>
        <p:spPr>
          <a:xfrm>
            <a:off x="1243610" y="4496827"/>
            <a:ext cx="4715743" cy="22273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34087" indent="-334087">
              <a:lnSpc>
                <a:spcPts val="1754"/>
              </a:lnSpc>
              <a:buSzPct val="100000"/>
              <a:buChar char="•"/>
            </a:pPr>
            <a:r>
              <a:rPr lang="en-US" sz="1169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 AWS Pricing Calculator for comparison</a:t>
            </a:r>
            <a:endParaRPr lang="en-US" sz="1169" dirty="0"/>
          </a:p>
        </p:txBody>
      </p:sp>
      <p:sp>
        <p:nvSpPr>
          <p:cNvPr id="38" name="Text 14"/>
          <p:cNvSpPr/>
          <p:nvPr/>
        </p:nvSpPr>
        <p:spPr>
          <a:xfrm>
            <a:off x="6979066" y="3680128"/>
            <a:ext cx="4211454" cy="29698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338"/>
              </a:lnSpc>
            </a:pPr>
            <a:r>
              <a:rPr lang="en-US" sz="1754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Service Availability</a:t>
            </a:r>
            <a:endParaRPr lang="en-US" sz="1754" dirty="0"/>
          </a:p>
        </p:txBody>
      </p:sp>
      <p:sp>
        <p:nvSpPr>
          <p:cNvPr id="39" name="Text 15"/>
          <p:cNvSpPr/>
          <p:nvPr/>
        </p:nvSpPr>
        <p:spPr>
          <a:xfrm>
            <a:off x="6997628" y="4051355"/>
            <a:ext cx="4434190" cy="22273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34087" indent="-334087">
              <a:lnSpc>
                <a:spcPts val="1754"/>
              </a:lnSpc>
              <a:buSzPct val="100000"/>
              <a:buChar char="•"/>
            </a:pPr>
            <a:r>
              <a:rPr lang="en-US" sz="1169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New services deploy to specific Regions first</a:t>
            </a:r>
            <a:endParaRPr lang="en-US" sz="1169" dirty="0"/>
          </a:p>
        </p:txBody>
      </p:sp>
      <p:sp>
        <p:nvSpPr>
          <p:cNvPr id="40" name="Text 16"/>
          <p:cNvSpPr/>
          <p:nvPr/>
        </p:nvSpPr>
        <p:spPr>
          <a:xfrm>
            <a:off x="6997628" y="4274091"/>
            <a:ext cx="4434190" cy="22273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34087" indent="-334087">
              <a:lnSpc>
                <a:spcPts val="1754"/>
              </a:lnSpc>
              <a:buSzPct val="100000"/>
              <a:buChar char="•"/>
            </a:pPr>
            <a:r>
              <a:rPr lang="en-US" sz="1169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Ensure Region supports all required services</a:t>
            </a:r>
            <a:endParaRPr lang="en-US" sz="1169" dirty="0"/>
          </a:p>
        </p:txBody>
      </p:sp>
      <p:sp>
        <p:nvSpPr>
          <p:cNvPr id="41" name="Text 17"/>
          <p:cNvSpPr/>
          <p:nvPr/>
        </p:nvSpPr>
        <p:spPr>
          <a:xfrm>
            <a:off x="6997628" y="4496827"/>
            <a:ext cx="4434190" cy="22273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34087" indent="-334087">
              <a:lnSpc>
                <a:spcPts val="1754"/>
              </a:lnSpc>
              <a:buSzPct val="100000"/>
              <a:buChar char="•"/>
            </a:pPr>
            <a:r>
              <a:rPr lang="en-US" sz="1169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Consider future service expansion needs</a:t>
            </a:r>
            <a:endParaRPr lang="en-US" sz="1169" dirty="0"/>
          </a:p>
        </p:txBody>
      </p:sp>
      <p:sp>
        <p:nvSpPr>
          <p:cNvPr id="42" name="Text 18"/>
          <p:cNvSpPr/>
          <p:nvPr/>
        </p:nvSpPr>
        <p:spPr>
          <a:xfrm>
            <a:off x="593963" y="5350649"/>
            <a:ext cx="3033910" cy="59396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1. Identify Business Requirements</a:t>
            </a:r>
            <a:endParaRPr lang="en-US" sz="1169" dirty="0"/>
          </a:p>
        </p:txBody>
      </p:sp>
      <p:sp>
        <p:nvSpPr>
          <p:cNvPr id="43" name="Text 19"/>
          <p:cNvSpPr/>
          <p:nvPr/>
        </p:nvSpPr>
        <p:spPr>
          <a:xfrm>
            <a:off x="4054784" y="5350649"/>
            <a:ext cx="2515063" cy="59396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2. Evaluate Technical Needs</a:t>
            </a:r>
            <a:endParaRPr lang="en-US" sz="1169" dirty="0"/>
          </a:p>
        </p:txBody>
      </p:sp>
      <p:sp>
        <p:nvSpPr>
          <p:cNvPr id="44" name="Text 20"/>
          <p:cNvSpPr/>
          <p:nvPr/>
        </p:nvSpPr>
        <p:spPr>
          <a:xfrm>
            <a:off x="6996758" y="5350649"/>
            <a:ext cx="1891227" cy="59396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3. Compare Regions</a:t>
            </a:r>
            <a:endParaRPr lang="en-US" sz="1169" dirty="0"/>
          </a:p>
        </p:txBody>
      </p:sp>
      <p:sp>
        <p:nvSpPr>
          <p:cNvPr id="45" name="Text 21"/>
          <p:cNvSpPr/>
          <p:nvPr/>
        </p:nvSpPr>
        <p:spPr>
          <a:xfrm>
            <a:off x="9314896" y="5350649"/>
            <a:ext cx="2267385" cy="59396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4. Select Optimal Region</a:t>
            </a:r>
            <a:endParaRPr lang="en-US" sz="1169" dirty="0"/>
          </a:p>
        </p:txBody>
      </p:sp>
      <p:sp>
        <p:nvSpPr>
          <p:cNvPr id="46" name="Text 22"/>
          <p:cNvSpPr/>
          <p:nvPr/>
        </p:nvSpPr>
        <p:spPr>
          <a:xfrm>
            <a:off x="11343303" y="6390085"/>
            <a:ext cx="286772" cy="22273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endParaRPr lang="en-US" sz="1169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121B6-E54D-50A3-101D-DF1E84FC9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AE42604-333A-499F-BE65-DA4C8427A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9227"/>
            <a:ext cx="11879263" cy="6682085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DFFB3E16-54CE-313F-4668-F14FB8B68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067" y="1192907"/>
            <a:ext cx="1670521" cy="1670521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C7B816A3-9AAA-C073-0CD4-C785C83E8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1748" y="1935361"/>
            <a:ext cx="1113681" cy="1113681"/>
          </a:xfrm>
          <a:prstGeom prst="rect">
            <a:avLst/>
          </a:prstGeom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3579BED4-F1E7-A04A-8E1A-F30491F59B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6640" y="3791496"/>
            <a:ext cx="1392101" cy="1392101"/>
          </a:xfrm>
          <a:prstGeom prst="rect">
            <a:avLst/>
          </a:prstGeom>
        </p:spPr>
      </p:pic>
      <p:pic>
        <p:nvPicPr>
          <p:cNvPr id="8" name="Picture 7" descr="A red and black triangle with white text&#10;&#10;AI-generated content may be incorrect.">
            <a:extLst>
              <a:ext uri="{FF2B5EF4-FFF2-40B4-BE49-F238E27FC236}">
                <a16:creationId xmlns:a16="http://schemas.microsoft.com/office/drawing/2014/main" id="{C763D2C7-EC88-5FD6-6E17-2C32E15D6B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79226"/>
            <a:ext cx="11879263" cy="668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505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9227"/>
            <a:ext cx="11879263" cy="668208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472" y="970171"/>
            <a:ext cx="1187926" cy="37123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63" y="2492202"/>
            <a:ext cx="5048687" cy="74245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331" y="2714938"/>
            <a:ext cx="272184" cy="29698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963" y="3383146"/>
            <a:ext cx="5048687" cy="74245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331" y="3605882"/>
            <a:ext cx="183439" cy="29698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963" y="4274091"/>
            <a:ext cx="5048687" cy="742454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5331" y="4496827"/>
            <a:ext cx="216066" cy="296982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963" y="5165036"/>
            <a:ext cx="5048687" cy="742454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5331" y="5387772"/>
            <a:ext cx="214616" cy="296982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30575" y="1304276"/>
            <a:ext cx="3712270" cy="232016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01803" y="1675502"/>
            <a:ext cx="1484908" cy="1484908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80223" y="1953923"/>
            <a:ext cx="371227" cy="371227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7063" y="1953923"/>
            <a:ext cx="371227" cy="371227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80223" y="2510763"/>
            <a:ext cx="371227" cy="371227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7063" y="2510763"/>
            <a:ext cx="371227" cy="371227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86710" y="1675502"/>
            <a:ext cx="1484908" cy="148490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65131" y="1953923"/>
            <a:ext cx="371227" cy="371227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21971" y="1953923"/>
            <a:ext cx="371227" cy="371227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65131" y="2510763"/>
            <a:ext cx="371227" cy="371227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21971" y="2510763"/>
            <a:ext cx="371227" cy="371227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86710" y="2464360"/>
            <a:ext cx="371227" cy="18561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57937" y="2464360"/>
            <a:ext cx="371227" cy="18561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39631" y="3847180"/>
            <a:ext cx="5494159" cy="816699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48706" y="4023513"/>
            <a:ext cx="167052" cy="167052"/>
          </a:xfrm>
          <a:prstGeom prst="rect">
            <a:avLst/>
          </a:prstGeom>
        </p:spPr>
      </p:pic>
      <p:sp>
        <p:nvSpPr>
          <p:cNvPr id="29" name="Text 0"/>
          <p:cNvSpPr/>
          <p:nvPr/>
        </p:nvSpPr>
        <p:spPr>
          <a:xfrm>
            <a:off x="445472" y="524699"/>
            <a:ext cx="13185981" cy="37122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923"/>
              </a:lnSpc>
            </a:pPr>
            <a:r>
              <a:rPr lang="en-US" sz="2631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Question 1</a:t>
            </a:r>
            <a:endParaRPr lang="en-US" sz="2631" dirty="0"/>
          </a:p>
        </p:txBody>
      </p:sp>
      <p:sp>
        <p:nvSpPr>
          <p:cNvPr id="30" name="Text 1"/>
          <p:cNvSpPr/>
          <p:nvPr/>
        </p:nvSpPr>
        <p:spPr>
          <a:xfrm>
            <a:off x="445472" y="1304275"/>
            <a:ext cx="5197177" cy="89094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338"/>
              </a:lnSpc>
            </a:pPr>
            <a:r>
              <a:rPr lang="en-US" sz="1754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What is the primary relationship between an AWS Region and an Availability Zone (AZ)?</a:t>
            </a:r>
            <a:endParaRPr lang="en-US" sz="1754" dirty="0"/>
          </a:p>
        </p:txBody>
      </p:sp>
      <p:sp>
        <p:nvSpPr>
          <p:cNvPr id="31" name="Text 2"/>
          <p:cNvSpPr/>
          <p:nvPr/>
        </p:nvSpPr>
        <p:spPr>
          <a:xfrm>
            <a:off x="783927" y="2714938"/>
            <a:ext cx="272184" cy="29698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</a:t>
            </a:r>
            <a:endParaRPr lang="en-US" sz="1169" dirty="0"/>
          </a:p>
        </p:txBody>
      </p:sp>
      <p:sp>
        <p:nvSpPr>
          <p:cNvPr id="32" name="Text 3"/>
          <p:cNvSpPr/>
          <p:nvPr/>
        </p:nvSpPr>
        <p:spPr>
          <a:xfrm>
            <a:off x="1126006" y="2698456"/>
            <a:ext cx="4405275" cy="51971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46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 AZ is a separate geographic area from a Region.</a:t>
            </a:r>
            <a:endParaRPr lang="en-US" sz="1461" dirty="0"/>
          </a:p>
        </p:txBody>
      </p:sp>
      <p:sp>
        <p:nvSpPr>
          <p:cNvPr id="33" name="Text 4"/>
          <p:cNvSpPr/>
          <p:nvPr/>
        </p:nvSpPr>
        <p:spPr>
          <a:xfrm>
            <a:off x="740423" y="3605882"/>
            <a:ext cx="183439" cy="29698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</a:t>
            </a:r>
            <a:endParaRPr lang="en-US" sz="1169" dirty="0"/>
          </a:p>
        </p:txBody>
      </p:sp>
      <p:sp>
        <p:nvSpPr>
          <p:cNvPr id="34" name="Text 5"/>
          <p:cNvSpPr/>
          <p:nvPr/>
        </p:nvSpPr>
        <p:spPr>
          <a:xfrm>
            <a:off x="1037260" y="3494514"/>
            <a:ext cx="4494021" cy="51971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46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Region is a single data center, and an AZ is a server within that data center.</a:t>
            </a:r>
            <a:endParaRPr lang="en-US" sz="1461" dirty="0"/>
          </a:p>
        </p:txBody>
      </p:sp>
      <p:sp>
        <p:nvSpPr>
          <p:cNvPr id="35" name="Text 6"/>
          <p:cNvSpPr/>
          <p:nvPr/>
        </p:nvSpPr>
        <p:spPr>
          <a:xfrm>
            <a:off x="758840" y="4496827"/>
            <a:ext cx="216066" cy="29698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</a:t>
            </a:r>
            <a:endParaRPr lang="en-US" sz="1169" dirty="0"/>
          </a:p>
        </p:txBody>
      </p:sp>
      <p:sp>
        <p:nvSpPr>
          <p:cNvPr id="36" name="Text 7"/>
          <p:cNvSpPr/>
          <p:nvPr/>
        </p:nvSpPr>
        <p:spPr>
          <a:xfrm>
            <a:off x="1069887" y="4385459"/>
            <a:ext cx="4461394" cy="51971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46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 AZ is one or more discrete data centers within an AWS Region.</a:t>
            </a:r>
            <a:endParaRPr lang="en-US" sz="1461" dirty="0"/>
          </a:p>
        </p:txBody>
      </p:sp>
      <p:sp>
        <p:nvSpPr>
          <p:cNvPr id="37" name="Text 8"/>
          <p:cNvSpPr/>
          <p:nvPr/>
        </p:nvSpPr>
        <p:spPr>
          <a:xfrm>
            <a:off x="751009" y="5387772"/>
            <a:ext cx="214616" cy="29698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</a:t>
            </a:r>
            <a:endParaRPr lang="en-US" sz="1169" dirty="0"/>
          </a:p>
        </p:txBody>
      </p:sp>
      <p:sp>
        <p:nvSpPr>
          <p:cNvPr id="38" name="Text 9"/>
          <p:cNvSpPr/>
          <p:nvPr/>
        </p:nvSpPr>
        <p:spPr>
          <a:xfrm>
            <a:off x="1068438" y="5276404"/>
            <a:ext cx="4462844" cy="51971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46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Regions and AZs are interchangeable terms for the same concept.</a:t>
            </a:r>
            <a:endParaRPr lang="en-US" sz="1461" dirty="0"/>
          </a:p>
        </p:txBody>
      </p:sp>
      <p:sp>
        <p:nvSpPr>
          <p:cNvPr id="39" name="Text 10"/>
          <p:cNvSpPr/>
          <p:nvPr/>
        </p:nvSpPr>
        <p:spPr>
          <a:xfrm>
            <a:off x="8055046" y="1007294"/>
            <a:ext cx="1515998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461" b="1" dirty="0">
                <a:solidFill>
                  <a:srgbClr val="16A34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AWS Region</a:t>
            </a:r>
            <a:endParaRPr lang="en-US" sz="1461" dirty="0"/>
          </a:p>
        </p:txBody>
      </p:sp>
      <p:sp>
        <p:nvSpPr>
          <p:cNvPr id="40" name="Text 11"/>
          <p:cNvSpPr/>
          <p:nvPr/>
        </p:nvSpPr>
        <p:spPr>
          <a:xfrm>
            <a:off x="7201803" y="1378521"/>
            <a:ext cx="519776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315" b="1" dirty="0">
                <a:solidFill>
                  <a:srgbClr val="16A34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AZ-1</a:t>
            </a:r>
            <a:endParaRPr lang="en-US" sz="1315" dirty="0"/>
          </a:p>
        </p:txBody>
      </p:sp>
      <p:sp>
        <p:nvSpPr>
          <p:cNvPr id="41" name="Text 12"/>
          <p:cNvSpPr/>
          <p:nvPr/>
        </p:nvSpPr>
        <p:spPr>
          <a:xfrm>
            <a:off x="8686711" y="1378521"/>
            <a:ext cx="519776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315" b="1" dirty="0">
                <a:solidFill>
                  <a:srgbClr val="16A34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AZ-2</a:t>
            </a:r>
            <a:endParaRPr lang="en-US" sz="1315" dirty="0"/>
          </a:p>
        </p:txBody>
      </p:sp>
      <p:sp>
        <p:nvSpPr>
          <p:cNvPr id="42" name="Text 13"/>
          <p:cNvSpPr/>
          <p:nvPr/>
        </p:nvSpPr>
        <p:spPr>
          <a:xfrm>
            <a:off x="6088122" y="3995671"/>
            <a:ext cx="5197177" cy="51971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2046"/>
              </a:lnSpc>
            </a:pPr>
            <a:r>
              <a:rPr lang="en-US" sz="1315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Each Region consists of multiple isolated Availability Zones</a:t>
            </a:r>
            <a:endParaRPr lang="en-US" sz="131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9227"/>
            <a:ext cx="11879263" cy="668208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472" y="970171"/>
            <a:ext cx="1187926" cy="37123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472" y="1230030"/>
            <a:ext cx="7028515" cy="107655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086" y="1415644"/>
            <a:ext cx="278420" cy="33410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472" y="2603570"/>
            <a:ext cx="7028515" cy="193038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086" y="2826306"/>
            <a:ext cx="139210" cy="185613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209" y="4868054"/>
            <a:ext cx="213455" cy="185613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17544" y="1230030"/>
            <a:ext cx="2969816" cy="204174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95965" y="1508450"/>
            <a:ext cx="649647" cy="649647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80873" y="1508450"/>
            <a:ext cx="649647" cy="649647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38419" y="2436518"/>
            <a:ext cx="649647" cy="649647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71114" y="3420269"/>
            <a:ext cx="3662676" cy="1076558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61047" y="3596602"/>
            <a:ext cx="167052" cy="167052"/>
          </a:xfrm>
          <a:prstGeom prst="rect">
            <a:avLst/>
          </a:prstGeom>
        </p:spPr>
      </p:pic>
      <p:sp>
        <p:nvSpPr>
          <p:cNvPr id="18" name="Text 1"/>
          <p:cNvSpPr/>
          <p:nvPr/>
        </p:nvSpPr>
        <p:spPr>
          <a:xfrm>
            <a:off x="1020874" y="1434205"/>
            <a:ext cx="2716337" cy="29698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338"/>
              </a:lnSpc>
            </a:pPr>
            <a:r>
              <a:rPr lang="en-US" sz="1754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Correct Answer: C</a:t>
            </a:r>
            <a:endParaRPr lang="en-US" sz="1754" dirty="0"/>
          </a:p>
        </p:txBody>
      </p:sp>
      <p:sp>
        <p:nvSpPr>
          <p:cNvPr id="19" name="Text 2"/>
          <p:cNvSpPr/>
          <p:nvPr/>
        </p:nvSpPr>
        <p:spPr>
          <a:xfrm>
            <a:off x="1002313" y="1861116"/>
            <a:ext cx="7543273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46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 AZ is one or more discrete data centers within an AWS Region.</a:t>
            </a:r>
            <a:endParaRPr lang="en-US" sz="1461" dirty="0"/>
          </a:p>
        </p:txBody>
      </p:sp>
      <p:sp>
        <p:nvSpPr>
          <p:cNvPr id="20" name="Text 3"/>
          <p:cNvSpPr/>
          <p:nvPr/>
        </p:nvSpPr>
        <p:spPr>
          <a:xfrm>
            <a:off x="844541" y="2789183"/>
            <a:ext cx="6657288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461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Explanation:</a:t>
            </a:r>
            <a:endParaRPr lang="en-US" sz="1461" dirty="0"/>
          </a:p>
        </p:txBody>
      </p:sp>
      <p:sp>
        <p:nvSpPr>
          <p:cNvPr id="21" name="Text 4"/>
          <p:cNvSpPr/>
          <p:nvPr/>
        </p:nvSpPr>
        <p:spPr>
          <a:xfrm>
            <a:off x="853822" y="3160410"/>
            <a:ext cx="6434552" cy="51971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315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 Availability Zone (AZ) is one or more discrete data centers with redundant power, networking, and connectivity within an AWS Region.</a:t>
            </a:r>
            <a:endParaRPr lang="en-US" sz="1315" dirty="0"/>
          </a:p>
        </p:txBody>
      </p:sp>
      <p:sp>
        <p:nvSpPr>
          <p:cNvPr id="22" name="Text 5"/>
          <p:cNvSpPr/>
          <p:nvPr/>
        </p:nvSpPr>
        <p:spPr>
          <a:xfrm>
            <a:off x="853822" y="3828619"/>
            <a:ext cx="6434552" cy="51971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315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Each AWS Region consists of a minimum of three, isolated, and physically separate Availability Zones (AZs).</a:t>
            </a:r>
            <a:endParaRPr lang="en-US" sz="1315" dirty="0"/>
          </a:p>
        </p:txBody>
      </p:sp>
      <p:sp>
        <p:nvSpPr>
          <p:cNvPr id="23" name="Text 6"/>
          <p:cNvSpPr/>
          <p:nvPr/>
        </p:nvSpPr>
        <p:spPr>
          <a:xfrm>
            <a:off x="955909" y="4830931"/>
            <a:ext cx="6805779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461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Key Points:</a:t>
            </a:r>
            <a:endParaRPr lang="en-US" sz="1461" dirty="0"/>
          </a:p>
        </p:txBody>
      </p:sp>
      <p:sp>
        <p:nvSpPr>
          <p:cNvPr id="24" name="Text 7"/>
          <p:cNvSpPr/>
          <p:nvPr/>
        </p:nvSpPr>
        <p:spPr>
          <a:xfrm>
            <a:off x="853822" y="5165036"/>
            <a:ext cx="7944198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34087" indent="-334087">
              <a:lnSpc>
                <a:spcPts val="2046"/>
              </a:lnSpc>
              <a:buSzPct val="100000"/>
              <a:buChar char="•"/>
            </a:pPr>
            <a:r>
              <a:rPr lang="en-US" sz="1315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AZs are designed to be isolated from each other</a:t>
            </a:r>
            <a:endParaRPr lang="en-US" sz="1315" dirty="0"/>
          </a:p>
        </p:txBody>
      </p:sp>
      <p:sp>
        <p:nvSpPr>
          <p:cNvPr id="25" name="Text 8"/>
          <p:cNvSpPr/>
          <p:nvPr/>
        </p:nvSpPr>
        <p:spPr>
          <a:xfrm>
            <a:off x="853822" y="5499140"/>
            <a:ext cx="7944198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34087" indent="-334087">
              <a:lnSpc>
                <a:spcPts val="2046"/>
              </a:lnSpc>
              <a:buSzPct val="100000"/>
              <a:buChar char="•"/>
            </a:pPr>
            <a:r>
              <a:rPr lang="en-US" sz="1315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Each AZ has independent power, networking, and connectivity</a:t>
            </a:r>
            <a:endParaRPr lang="en-US" sz="1315" dirty="0"/>
          </a:p>
        </p:txBody>
      </p:sp>
      <p:sp>
        <p:nvSpPr>
          <p:cNvPr id="27" name="Text 10"/>
          <p:cNvSpPr/>
          <p:nvPr/>
        </p:nvSpPr>
        <p:spPr>
          <a:xfrm>
            <a:off x="8117544" y="858803"/>
            <a:ext cx="2969816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2046"/>
              </a:lnSpc>
            </a:pPr>
            <a:r>
              <a:rPr lang="en-US" sz="1461" b="1" dirty="0">
                <a:solidFill>
                  <a:srgbClr val="16A34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AWS Region</a:t>
            </a:r>
            <a:endParaRPr lang="en-US" sz="1461" dirty="0"/>
          </a:p>
        </p:txBody>
      </p:sp>
      <p:sp>
        <p:nvSpPr>
          <p:cNvPr id="28" name="Text 11"/>
          <p:cNvSpPr/>
          <p:nvPr/>
        </p:nvSpPr>
        <p:spPr>
          <a:xfrm>
            <a:off x="8563017" y="1740467"/>
            <a:ext cx="346459" cy="14849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169"/>
              </a:lnSpc>
            </a:pPr>
            <a:r>
              <a:rPr lang="en-US" sz="877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AZ-1</a:t>
            </a:r>
            <a:endParaRPr lang="en-US" sz="877" dirty="0"/>
          </a:p>
        </p:txBody>
      </p:sp>
      <p:sp>
        <p:nvSpPr>
          <p:cNvPr id="29" name="Text 12"/>
          <p:cNvSpPr/>
          <p:nvPr/>
        </p:nvSpPr>
        <p:spPr>
          <a:xfrm>
            <a:off x="10047925" y="1740467"/>
            <a:ext cx="346459" cy="14849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169"/>
              </a:lnSpc>
            </a:pPr>
            <a:r>
              <a:rPr lang="en-US" sz="877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AZ-2</a:t>
            </a:r>
            <a:endParaRPr lang="en-US" sz="877" dirty="0"/>
          </a:p>
        </p:txBody>
      </p:sp>
      <p:sp>
        <p:nvSpPr>
          <p:cNvPr id="30" name="Text 13"/>
          <p:cNvSpPr/>
          <p:nvPr/>
        </p:nvSpPr>
        <p:spPr>
          <a:xfrm>
            <a:off x="9305471" y="2668534"/>
            <a:ext cx="346459" cy="14849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169"/>
              </a:lnSpc>
            </a:pPr>
            <a:r>
              <a:rPr lang="en-US" sz="877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AZ-3</a:t>
            </a:r>
            <a:endParaRPr lang="en-US" sz="877" dirty="0"/>
          </a:p>
        </p:txBody>
      </p:sp>
      <p:sp>
        <p:nvSpPr>
          <p:cNvPr id="31" name="Text 14"/>
          <p:cNvSpPr/>
          <p:nvPr/>
        </p:nvSpPr>
        <p:spPr>
          <a:xfrm>
            <a:off x="7919460" y="3843950"/>
            <a:ext cx="3365695" cy="77957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2046"/>
              </a:lnSpc>
            </a:pPr>
            <a:r>
              <a:rPr lang="en-US" sz="1315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 Region is a physical location, while an AZ is a logical grouping of data centers</a:t>
            </a:r>
            <a:endParaRPr lang="en-US" sz="131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9227"/>
            <a:ext cx="11879263" cy="668208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79227"/>
            <a:ext cx="11879263" cy="668208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63" y="1155784"/>
            <a:ext cx="1113681" cy="37123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963" y="1591976"/>
            <a:ext cx="167052" cy="16705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5630" y="1861116"/>
            <a:ext cx="3979524" cy="55684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4121" y="2009607"/>
            <a:ext cx="259859" cy="259859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5630" y="2566447"/>
            <a:ext cx="3979524" cy="55684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4121" y="2714938"/>
            <a:ext cx="259859" cy="259859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5630" y="3271778"/>
            <a:ext cx="3979524" cy="55684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4121" y="3420269"/>
            <a:ext cx="259859" cy="259859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05630" y="3977110"/>
            <a:ext cx="3979524" cy="55684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4121" y="4125600"/>
            <a:ext cx="259859" cy="259859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" y="6687066"/>
            <a:ext cx="11879263" cy="74245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593963" y="673190"/>
            <a:ext cx="10691336" cy="37122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923"/>
              </a:lnSpc>
            </a:pPr>
            <a:r>
              <a:rPr lang="en-US" sz="2631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Question 2</a:t>
            </a:r>
            <a:endParaRPr lang="en-US" sz="2631" dirty="0"/>
          </a:p>
        </p:txBody>
      </p:sp>
      <p:sp>
        <p:nvSpPr>
          <p:cNvPr id="20" name="Text 1"/>
          <p:cNvSpPr/>
          <p:nvPr/>
        </p:nvSpPr>
        <p:spPr>
          <a:xfrm>
            <a:off x="835261" y="1415643"/>
            <a:ext cx="5876407" cy="51971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461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What is the minimum number of Availability Zones required in an AWS Region?</a:t>
            </a:r>
            <a:endParaRPr lang="en-US" sz="1461" dirty="0"/>
          </a:p>
        </p:txBody>
      </p:sp>
      <p:sp>
        <p:nvSpPr>
          <p:cNvPr id="22" name="Text 3"/>
          <p:cNvSpPr/>
          <p:nvPr/>
        </p:nvSpPr>
        <p:spPr>
          <a:xfrm>
            <a:off x="7305630" y="1415643"/>
            <a:ext cx="4775428" cy="29698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338"/>
              </a:lnSpc>
            </a:pPr>
            <a:r>
              <a:rPr lang="en-US" sz="1754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Answer Options:</a:t>
            </a:r>
            <a:endParaRPr lang="en-US" sz="1754" dirty="0"/>
          </a:p>
        </p:txBody>
      </p:sp>
      <p:sp>
        <p:nvSpPr>
          <p:cNvPr id="23" name="Text 4"/>
          <p:cNvSpPr/>
          <p:nvPr/>
        </p:nvSpPr>
        <p:spPr>
          <a:xfrm>
            <a:off x="7526481" y="2009607"/>
            <a:ext cx="259859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</a:t>
            </a:r>
            <a:endParaRPr lang="en-US" sz="1169" dirty="0"/>
          </a:p>
        </p:txBody>
      </p:sp>
      <p:sp>
        <p:nvSpPr>
          <p:cNvPr id="24" name="Text 5"/>
          <p:cNvSpPr/>
          <p:nvPr/>
        </p:nvSpPr>
        <p:spPr>
          <a:xfrm>
            <a:off x="7788225" y="2028168"/>
            <a:ext cx="141820" cy="22273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46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</a:t>
            </a:r>
            <a:endParaRPr lang="en-US" sz="1461" dirty="0"/>
          </a:p>
        </p:txBody>
      </p:sp>
      <p:sp>
        <p:nvSpPr>
          <p:cNvPr id="25" name="Text 6"/>
          <p:cNvSpPr/>
          <p:nvPr/>
        </p:nvSpPr>
        <p:spPr>
          <a:xfrm>
            <a:off x="7527351" y="2714938"/>
            <a:ext cx="259859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</a:t>
            </a:r>
            <a:endParaRPr lang="en-US" sz="1169" dirty="0"/>
          </a:p>
        </p:txBody>
      </p:sp>
      <p:sp>
        <p:nvSpPr>
          <p:cNvPr id="26" name="Text 7"/>
          <p:cNvSpPr/>
          <p:nvPr/>
        </p:nvSpPr>
        <p:spPr>
          <a:xfrm>
            <a:off x="7788225" y="2733499"/>
            <a:ext cx="141820" cy="22273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46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</a:t>
            </a:r>
            <a:endParaRPr lang="en-US" sz="1461" dirty="0"/>
          </a:p>
        </p:txBody>
      </p:sp>
      <p:sp>
        <p:nvSpPr>
          <p:cNvPr id="27" name="Text 8"/>
          <p:cNvSpPr/>
          <p:nvPr/>
        </p:nvSpPr>
        <p:spPr>
          <a:xfrm>
            <a:off x="7529527" y="3420269"/>
            <a:ext cx="259859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</a:t>
            </a:r>
            <a:endParaRPr lang="en-US" sz="1169" dirty="0"/>
          </a:p>
        </p:txBody>
      </p:sp>
      <p:sp>
        <p:nvSpPr>
          <p:cNvPr id="28" name="Text 9"/>
          <p:cNvSpPr/>
          <p:nvPr/>
        </p:nvSpPr>
        <p:spPr>
          <a:xfrm>
            <a:off x="7788225" y="3438830"/>
            <a:ext cx="141820" cy="22273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46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</a:t>
            </a:r>
            <a:endParaRPr lang="en-US" sz="1461" dirty="0"/>
          </a:p>
        </p:txBody>
      </p:sp>
      <p:sp>
        <p:nvSpPr>
          <p:cNvPr id="29" name="Text 10"/>
          <p:cNvSpPr/>
          <p:nvPr/>
        </p:nvSpPr>
        <p:spPr>
          <a:xfrm>
            <a:off x="7522421" y="4125600"/>
            <a:ext cx="259859" cy="25985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754"/>
              </a:lnSpc>
            </a:pPr>
            <a:r>
              <a:rPr lang="en-US" sz="1169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</a:t>
            </a:r>
            <a:endParaRPr lang="en-US" sz="1169" dirty="0"/>
          </a:p>
        </p:txBody>
      </p:sp>
      <p:sp>
        <p:nvSpPr>
          <p:cNvPr id="30" name="Text 11"/>
          <p:cNvSpPr/>
          <p:nvPr/>
        </p:nvSpPr>
        <p:spPr>
          <a:xfrm>
            <a:off x="7788225" y="4144162"/>
            <a:ext cx="141820" cy="22273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046"/>
              </a:lnSpc>
            </a:pPr>
            <a:r>
              <a:rPr lang="en-US" sz="146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</a:t>
            </a:r>
            <a:endParaRPr lang="en-US" sz="146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303</TotalTime>
  <Words>1959</Words>
  <Application>Microsoft Office PowerPoint</Application>
  <PresentationFormat>Custom</PresentationFormat>
  <Paragraphs>343</Paragraphs>
  <Slides>31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Roboto</vt:lpstr>
      <vt:lpstr>ui-sans-serif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Ritesh Behal</cp:lastModifiedBy>
  <cp:revision>90</cp:revision>
  <dcterms:created xsi:type="dcterms:W3CDTF">2025-10-27T16:59:44Z</dcterms:created>
  <dcterms:modified xsi:type="dcterms:W3CDTF">2025-11-12T02:36:04Z</dcterms:modified>
</cp:coreProperties>
</file>